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sldIdLst>
    <p:sldId id="257" r:id="rId3"/>
    <p:sldId id="264" r:id="rId4"/>
    <p:sldId id="297" r:id="rId5"/>
    <p:sldId id="275" r:id="rId6"/>
    <p:sldId id="265" r:id="rId7"/>
    <p:sldId id="277" r:id="rId8"/>
    <p:sldId id="276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3" r:id="rId17"/>
    <p:sldId id="274" r:id="rId18"/>
    <p:sldId id="279" r:id="rId19"/>
    <p:sldId id="281" r:id="rId20"/>
    <p:sldId id="278" r:id="rId21"/>
    <p:sldId id="282" r:id="rId22"/>
    <p:sldId id="283" r:id="rId23"/>
    <p:sldId id="284" r:id="rId24"/>
    <p:sldId id="288" r:id="rId25"/>
    <p:sldId id="289" r:id="rId26"/>
    <p:sldId id="290" r:id="rId27"/>
    <p:sldId id="291" r:id="rId28"/>
    <p:sldId id="293" r:id="rId29"/>
    <p:sldId id="292" r:id="rId30"/>
    <p:sldId id="295" r:id="rId31"/>
    <p:sldId id="294" r:id="rId32"/>
    <p:sldId id="296" r:id="rId33"/>
    <p:sldId id="298" r:id="rId34"/>
    <p:sldId id="299" r:id="rId35"/>
    <p:sldId id="300" r:id="rId36"/>
    <p:sldId id="304" r:id="rId37"/>
    <p:sldId id="301" r:id="rId38"/>
    <p:sldId id="302" r:id="rId39"/>
    <p:sldId id="307" r:id="rId40"/>
    <p:sldId id="306" r:id="rId41"/>
    <p:sldId id="303" r:id="rId42"/>
    <p:sldId id="316" r:id="rId43"/>
    <p:sldId id="305" r:id="rId44"/>
    <p:sldId id="287" r:id="rId45"/>
    <p:sldId id="308" r:id="rId46"/>
    <p:sldId id="309" r:id="rId47"/>
    <p:sldId id="311" r:id="rId48"/>
    <p:sldId id="312" r:id="rId49"/>
    <p:sldId id="313" r:id="rId50"/>
    <p:sldId id="317" r:id="rId51"/>
    <p:sldId id="318" r:id="rId52"/>
    <p:sldId id="319" r:id="rId53"/>
    <p:sldId id="320" r:id="rId54"/>
    <p:sldId id="321" r:id="rId55"/>
    <p:sldId id="32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2564" autoAdjust="0"/>
  </p:normalViewPr>
  <p:slideViewPr>
    <p:cSldViewPr snapToGrid="0">
      <p:cViewPr>
        <p:scale>
          <a:sx n="100" d="100"/>
          <a:sy n="100" d="100"/>
        </p:scale>
        <p:origin x="30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A78B-83E7-4E91-B3D1-2528766975B6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4BF75-B7E7-4B87-97F4-93D6521F7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7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0">
              <a:defRPr lang="zh-TW" sz="50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0">
              <a:buNone/>
              <a:defRPr lang="zh-TW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E6B7-FC6B-43BF-885E-B36F232ED00B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59D2F-7161-4F6C-8B75-9C5D62632C91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3CD3B-84C3-4D42-9B42-4601ABCF5532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0">
              <a:buFontTx/>
              <a:buNone/>
              <a:defRPr lang="zh-TW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D550-9A6E-49E7-8630-3994C71692A9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B99A-4771-496C-9A2B-069AD672F675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78AC-4F2C-46C3-BCC5-F7263B1CD592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009B-2EFF-48C7-87B4-9207FFB7CD50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38DC-E957-426D-939B-19CDD0CB4686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TW" sz="36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6DF0-3474-4DA9-BAAD-483A746875CA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0">
              <a:defRPr lang="zh-TW" sz="4000" b="0" cap="none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0">
              <a:buNone/>
              <a:defRPr lang="zh-TW"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5D0E-8E6B-46E2-9601-10C0F50E7CAC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706D-92B6-49D1-8F74-451B4FA1AD14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A655-2316-4F8C-8103-44A8F9C2E840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C704-0C5C-4C60-8CFB-24578DAD9FCE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4CDD-F62C-4A35-9BF7-7A9C1EB125DA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0">
              <a:defRPr lang="zh-TW" sz="20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400"/>
            </a:lvl1pPr>
            <a:lvl2pPr marL="457063" indent="0" latinLnBrk="0">
              <a:buNone/>
              <a:defRPr lang="zh-TW" sz="1400"/>
            </a:lvl2pPr>
            <a:lvl3pPr marL="914126" indent="0" latinLnBrk="0">
              <a:buNone/>
              <a:defRPr lang="zh-TW" sz="1200"/>
            </a:lvl3pPr>
            <a:lvl4pPr marL="1371189" indent="0" latinLnBrk="0">
              <a:buNone/>
              <a:defRPr lang="zh-TW" sz="1000"/>
            </a:lvl4pPr>
            <a:lvl5pPr marL="1828251" indent="0" latinLnBrk="0">
              <a:buNone/>
              <a:defRPr lang="zh-TW" sz="1000"/>
            </a:lvl5pPr>
            <a:lvl6pPr marL="2285314" indent="0" latinLnBrk="0">
              <a:buNone/>
              <a:defRPr lang="zh-TW" sz="1000"/>
            </a:lvl6pPr>
            <a:lvl7pPr marL="2742377" indent="0" latinLnBrk="0">
              <a:buNone/>
              <a:defRPr lang="zh-TW" sz="1000"/>
            </a:lvl7pPr>
            <a:lvl8pPr marL="3199440" indent="0" latinLnBrk="0">
              <a:buNone/>
              <a:defRPr lang="zh-TW" sz="1000"/>
            </a:lvl8pPr>
            <a:lvl9pPr marL="3656503" indent="0" latinLnBrk="0">
              <a:buNone/>
              <a:defRPr lang="zh-TW"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3E25-E661-4B98-83F4-871995675425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0">
              <a:defRPr lang="zh-TW" sz="2400" b="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lang="zh-TW" sz="16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2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DE78-A986-41E4-AC65-E3FD140545AB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sz="180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FB03-D556-466B-A3A9-0018225C6FD6}" type="datetime1">
              <a:rPr lang="zh-TW" altLang="en-US" smtClean="0"/>
              <a:t>2025/5/29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zh-TW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0" hangingPunct="1">
        <a:defRPr lang="zh-TW">
          <a:solidFill>
            <a:schemeClr val="tx2"/>
          </a:solidFill>
        </a:defRPr>
      </a:lvl2pPr>
      <a:lvl3pPr eaLnBrk="1" latinLnBrk="0" hangingPunct="1">
        <a:defRPr lang="zh-TW">
          <a:solidFill>
            <a:schemeClr val="tx2"/>
          </a:solidFill>
        </a:defRPr>
      </a:lvl3pPr>
      <a:lvl4pPr eaLnBrk="1" latinLnBrk="0" hangingPunct="1">
        <a:defRPr lang="zh-TW">
          <a:solidFill>
            <a:schemeClr val="tx2"/>
          </a:solidFill>
        </a:defRPr>
      </a:lvl4pPr>
      <a:lvl5pPr eaLnBrk="1" latinLnBrk="0" hangingPunct="1">
        <a:defRPr lang="zh-TW">
          <a:solidFill>
            <a:schemeClr val="tx2"/>
          </a:solidFill>
        </a:defRPr>
      </a:lvl5pPr>
      <a:lvl6pPr eaLnBrk="1" latinLnBrk="0" hangingPunct="1">
        <a:defRPr lang="zh-TW">
          <a:solidFill>
            <a:schemeClr val="tx2"/>
          </a:solidFill>
        </a:defRPr>
      </a:lvl6pPr>
      <a:lvl7pPr eaLnBrk="1" latinLnBrk="0" hangingPunct="1">
        <a:defRPr lang="zh-TW">
          <a:solidFill>
            <a:schemeClr val="tx2"/>
          </a:solidFill>
        </a:defRPr>
      </a:lvl7pPr>
      <a:lvl8pPr eaLnBrk="1" latinLnBrk="0" hangingPunct="1">
        <a:defRPr lang="zh-TW">
          <a:solidFill>
            <a:schemeClr val="tx2"/>
          </a:solidFill>
        </a:defRPr>
      </a:lvl8pPr>
      <a:lvl9pPr eaLnBrk="1" latinLnBrk="0" hangingPunct="1">
        <a:defRPr lang="zh-TW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ic.org.tw/~shuttle/drc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TSRI</a:t>
            </a:r>
            <a:r>
              <a:rPr lang="zh-TW" altLang="en-US" dirty="0"/>
              <a:t> 教育性晶片下線流程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2020 </a:t>
            </a:r>
            <a:r>
              <a:rPr lang="zh-TW" altLang="en-US" b="1" dirty="0"/>
              <a:t>年 </a:t>
            </a:r>
            <a:r>
              <a:rPr lang="en-US" altLang="zh-TW" b="1" dirty="0"/>
              <a:t>9</a:t>
            </a:r>
            <a:r>
              <a:rPr lang="zh-TW" altLang="en-US" b="1" dirty="0"/>
              <a:t>月 </a:t>
            </a:r>
            <a:r>
              <a:rPr lang="en-US" altLang="zh-TW" b="1"/>
              <a:t>23</a:t>
            </a:r>
            <a:r>
              <a:rPr lang="zh-TW" altLang="en-US" b="1"/>
              <a:t>日</a:t>
            </a:r>
            <a:endParaRPr lang="en-US" altLang="zh-TW" b="1" dirty="0"/>
          </a:p>
          <a:p>
            <a:r>
              <a:rPr lang="en-US" altLang="zh-TW" b="1" dirty="0"/>
              <a:t>Student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chemeClr val="tx1"/>
                </a:solidFill>
              </a:rPr>
              <a:t>Sih-Yun Chen</a:t>
            </a:r>
          </a:p>
          <a:p>
            <a:r>
              <a:rPr lang="en-US" altLang="zh-TW" b="1" dirty="0"/>
              <a:t>Professor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chemeClr val="tx1"/>
                </a:solidFill>
              </a:rPr>
              <a:t>Ming-Bo Lin</a:t>
            </a:r>
            <a:endParaRPr lang="zh-TW" dirty="0">
              <a:solidFill>
                <a:schemeClr val="tx1"/>
              </a:solidFill>
            </a:endParaRPr>
          </a:p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Read File - Scripts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0253" y="2597907"/>
            <a:ext cx="7238612" cy="3925180"/>
          </a:xfrm>
        </p:spPr>
        <p:txBody>
          <a:bodyPr/>
          <a:lstStyle/>
          <a:p>
            <a:r>
              <a:rPr lang="zh-TW" altLang="en-US" dirty="0"/>
              <a:t>此時會報</a:t>
            </a:r>
            <a:r>
              <a:rPr lang="en-US" altLang="zh-TW" dirty="0"/>
              <a:t>.v</a:t>
            </a:r>
            <a:r>
              <a:rPr lang="zh-TW" altLang="en-US" dirty="0"/>
              <a:t>檔是否有語法上的錯誤 </a:t>
            </a:r>
            <a:r>
              <a:rPr lang="en-US" altLang="zh-TW" dirty="0"/>
              <a:t>(DC</a:t>
            </a:r>
            <a:r>
              <a:rPr lang="zh-TW" altLang="en-US" dirty="0"/>
              <a:t>不可合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檢查是否有</a:t>
            </a:r>
            <a:r>
              <a:rPr lang="en-US" altLang="zh-TW" dirty="0"/>
              <a:t>latch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71" y="1729455"/>
            <a:ext cx="7226166" cy="79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矩形 51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58" name="矩形 57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4509604" y="3083864"/>
            <a:ext cx="5782957" cy="3469055"/>
            <a:chOff x="4509604" y="3083864"/>
            <a:chExt cx="5782957" cy="346905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604" y="3083864"/>
              <a:ext cx="4461676" cy="3469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文字方塊 15"/>
            <p:cNvSpPr txBox="1"/>
            <p:nvPr/>
          </p:nvSpPr>
          <p:spPr>
            <a:xfrm>
              <a:off x="8626784" y="5304207"/>
              <a:ext cx="1665777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/>
                <a:t>source scripts</a:t>
              </a:r>
              <a:endParaRPr lang="zh-TW" altLang="en-US" dirty="0"/>
            </a:p>
          </p:txBody>
        </p:sp>
        <p:cxnSp>
          <p:nvCxnSpPr>
            <p:cNvPr id="76" name="直線單箭頭接點 75"/>
            <p:cNvCxnSpPr/>
            <p:nvPr/>
          </p:nvCxnSpPr>
          <p:spPr>
            <a:xfrm flipH="1">
              <a:off x="5791201" y="5506720"/>
              <a:ext cx="2814319" cy="7518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22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Environment</a:t>
            </a:r>
            <a:endParaRPr lang="zh-TW" altLang="en-US" dirty="0"/>
          </a:p>
        </p:txBody>
      </p:sp>
      <p:grpSp>
        <p:nvGrpSpPr>
          <p:cNvPr id="104" name="群組 103"/>
          <p:cNvGrpSpPr/>
          <p:nvPr/>
        </p:nvGrpSpPr>
        <p:grpSpPr>
          <a:xfrm>
            <a:off x="2654634" y="1985554"/>
            <a:ext cx="5252229" cy="2990201"/>
            <a:chOff x="2611092" y="1463654"/>
            <a:chExt cx="5252229" cy="2990201"/>
          </a:xfrm>
        </p:grpSpPr>
        <p:grpSp>
          <p:nvGrpSpPr>
            <p:cNvPr id="102" name="群組 101"/>
            <p:cNvGrpSpPr/>
            <p:nvPr/>
          </p:nvGrpSpPr>
          <p:grpSpPr>
            <a:xfrm>
              <a:off x="2611092" y="1463654"/>
              <a:ext cx="5252229" cy="2529429"/>
              <a:chOff x="2811389" y="1772604"/>
              <a:chExt cx="5252229" cy="252942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389120" y="2133600"/>
                <a:ext cx="1759131" cy="21684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4583" y="2310934"/>
                <a:ext cx="374468" cy="2869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554583" y="2775241"/>
                <a:ext cx="374468" cy="2869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68685" y="2310934"/>
                <a:ext cx="653144" cy="771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54583" y="3360070"/>
                <a:ext cx="1367246" cy="497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" name="直線接點 22"/>
              <p:cNvCxnSpPr>
                <a:stCxn id="16" idx="3"/>
              </p:cNvCxnSpPr>
              <p:nvPr/>
            </p:nvCxnSpPr>
            <p:spPr>
              <a:xfrm>
                <a:off x="4929051" y="245442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4933405" y="254586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4933405" y="2876786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4937759" y="2968226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5094514" y="2454421"/>
                <a:ext cx="8709" cy="8983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/>
              <p:cNvSpPr/>
              <p:nvPr/>
            </p:nvSpPr>
            <p:spPr>
              <a:xfrm rot="5400000">
                <a:off x="3990856" y="233052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4369525" y="4017298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5" name="直線接點 34"/>
              <p:cNvCxnSpPr>
                <a:stCxn id="31" idx="0"/>
              </p:cNvCxnSpPr>
              <p:nvPr/>
            </p:nvCxnSpPr>
            <p:spPr>
              <a:xfrm>
                <a:off x="4149686" y="240014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3817620" y="240030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等腰三角形 38"/>
              <p:cNvSpPr/>
              <p:nvPr/>
            </p:nvSpPr>
            <p:spPr>
              <a:xfrm rot="5400000">
                <a:off x="3998476" y="284106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接點 39"/>
              <p:cNvCxnSpPr>
                <a:stCxn id="39" idx="0"/>
              </p:cNvCxnSpPr>
              <p:nvPr/>
            </p:nvCxnSpPr>
            <p:spPr>
              <a:xfrm>
                <a:off x="4157306" y="291068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>
                <a:off x="3825240" y="291084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4198569" y="348028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4202923" y="357172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4206189" y="365554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4210543" y="374698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 flipV="1">
                <a:off x="5934891" y="3475425"/>
                <a:ext cx="709749" cy="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>
                <a:off x="5939245" y="3566941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>
                <a:off x="5934891" y="3655542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5934891" y="3748454"/>
                <a:ext cx="330926" cy="1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群組 57"/>
              <p:cNvGrpSpPr/>
              <p:nvPr/>
            </p:nvGrpSpPr>
            <p:grpSpPr>
              <a:xfrm>
                <a:off x="5934891" y="2652540"/>
                <a:ext cx="213360" cy="315685"/>
                <a:chOff x="5934891" y="2652541"/>
                <a:chExt cx="342900" cy="268096"/>
              </a:xfrm>
            </p:grpSpPr>
            <p:cxnSp>
              <p:nvCxnSpPr>
                <p:cNvPr id="50" name="直線接點 49"/>
                <p:cNvCxnSpPr/>
                <p:nvPr/>
              </p:nvCxnSpPr>
              <p:spPr>
                <a:xfrm>
                  <a:off x="5934891" y="265254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接點 50"/>
                <p:cNvCxnSpPr/>
                <p:nvPr/>
              </p:nvCxnSpPr>
              <p:spPr>
                <a:xfrm>
                  <a:off x="5939245" y="274398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5942511" y="282780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>
                <a:xfrm>
                  <a:off x="5946865" y="2919241"/>
                  <a:ext cx="330926" cy="13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線接點 59"/>
              <p:cNvCxnSpPr/>
              <p:nvPr/>
            </p:nvCxnSpPr>
            <p:spPr>
              <a:xfrm flipV="1">
                <a:off x="5928360" y="2453640"/>
                <a:ext cx="525780" cy="7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>
                <a:off x="6457405" y="2455816"/>
                <a:ext cx="0" cy="249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>
                <a:off x="6386856" y="2715950"/>
                <a:ext cx="149296" cy="1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>
                <a:off x="6386856" y="2777525"/>
                <a:ext cx="149296" cy="1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>
                <a:off x="6454140" y="2787433"/>
                <a:ext cx="0" cy="1232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flipV="1">
                <a:off x="6404988" y="2903610"/>
                <a:ext cx="99661" cy="75139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6614097" y="3396057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6" name="直線接點 75"/>
              <p:cNvCxnSpPr>
                <a:stCxn id="75" idx="0"/>
              </p:cNvCxnSpPr>
              <p:nvPr/>
            </p:nvCxnSpPr>
            <p:spPr>
              <a:xfrm>
                <a:off x="6772927" y="3465675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等腰三角形 77"/>
              <p:cNvSpPr/>
              <p:nvPr/>
            </p:nvSpPr>
            <p:spPr>
              <a:xfrm rot="5400000">
                <a:off x="6614097" y="3593023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接點 78"/>
              <p:cNvCxnSpPr>
                <a:stCxn id="78" idx="0"/>
              </p:cNvCxnSpPr>
              <p:nvPr/>
            </p:nvCxnSpPr>
            <p:spPr>
              <a:xfrm>
                <a:off x="6772927" y="3662641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>
                <a:off x="6440861" y="3662794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等腰三角形 80"/>
              <p:cNvSpPr/>
              <p:nvPr/>
            </p:nvSpPr>
            <p:spPr>
              <a:xfrm rot="5400000">
                <a:off x="6614097" y="3788279"/>
                <a:ext cx="178425" cy="13923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/>
              <p:cNvCxnSpPr>
                <a:stCxn id="81" idx="0"/>
              </p:cNvCxnSpPr>
              <p:nvPr/>
            </p:nvCxnSpPr>
            <p:spPr>
              <a:xfrm>
                <a:off x="6772927" y="3857897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/>
              <p:cNvCxnSpPr/>
              <p:nvPr/>
            </p:nvCxnSpPr>
            <p:spPr>
              <a:xfrm>
                <a:off x="6440861" y="3858050"/>
                <a:ext cx="168678" cy="32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 flipV="1">
                <a:off x="6441948" y="3475425"/>
                <a:ext cx="0" cy="382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>
                <a:off x="3992714" y="4093311"/>
                <a:ext cx="387480" cy="34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文字方塊 88"/>
              <p:cNvSpPr txBox="1"/>
              <p:nvPr/>
            </p:nvSpPr>
            <p:spPr>
              <a:xfrm>
                <a:off x="4295824" y="1772604"/>
                <a:ext cx="20104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set_operating_conditions</a:t>
                </a:r>
                <a:endParaRPr lang="zh-TW" altLang="en-US" sz="1200" dirty="0"/>
              </a:p>
            </p:txBody>
          </p:sp>
          <p:sp>
            <p:nvSpPr>
              <p:cNvPr id="90" name="橢圓 89"/>
              <p:cNvSpPr/>
              <p:nvPr/>
            </p:nvSpPr>
            <p:spPr>
              <a:xfrm>
                <a:off x="4099016" y="1802398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1</a:t>
                </a:r>
                <a:endParaRPr lang="zh-TW" altLang="en-US" sz="1200" dirty="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008197" y="2474020"/>
                <a:ext cx="13051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set_input_delay</a:t>
                </a:r>
                <a:endParaRPr lang="zh-TW" altLang="en-US" sz="1200" dirty="0"/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2811389" y="2503814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2</a:t>
                </a:r>
                <a:endParaRPr lang="zh-TW" altLang="en-US" sz="1200" dirty="0"/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3022996" y="3012975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set_driving_cell</a:t>
                </a:r>
                <a:endParaRPr lang="zh-TW" altLang="en-US" sz="12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2826188" y="3042769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3</a:t>
                </a:r>
                <a:endParaRPr lang="zh-TW" altLang="en-US" sz="1200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6830500" y="2433185"/>
                <a:ext cx="7852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set_load</a:t>
                </a:r>
                <a:endParaRPr lang="zh-TW" altLang="en-US" sz="1200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633692" y="2462979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4</a:t>
                </a:r>
                <a:endParaRPr lang="zh-TW" altLang="en-US" sz="1200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644640" y="3965953"/>
                <a:ext cx="14189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set_output_delay</a:t>
                </a:r>
                <a:endParaRPr lang="zh-TW" altLang="en-US" sz="1200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447832" y="3995747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5</a:t>
                </a:r>
                <a:endParaRPr lang="zh-TW" altLang="en-US" sz="1200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4508254" y="3819731"/>
                <a:ext cx="16887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set_wire_load_model</a:t>
                </a:r>
                <a:endParaRPr lang="zh-TW" altLang="en-US" sz="1200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4335706" y="3849525"/>
                <a:ext cx="214346" cy="2129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6</a:t>
                </a:r>
                <a:endParaRPr lang="zh-TW" altLang="en-US" sz="1200" dirty="0"/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2960088" y="3956000"/>
                <a:ext cx="10724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create_clock</a:t>
                </a:r>
                <a:endParaRPr lang="zh-TW" altLang="en-US" sz="1200" dirty="0"/>
              </a:p>
            </p:txBody>
          </p:sp>
        </p:grpSp>
        <p:sp>
          <p:nvSpPr>
            <p:cNvPr id="103" name="文字方塊 102"/>
            <p:cNvSpPr txBox="1"/>
            <p:nvPr/>
          </p:nvSpPr>
          <p:spPr>
            <a:xfrm>
              <a:off x="4371756" y="4084523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My design</a:t>
              </a:r>
              <a:endParaRPr lang="zh-TW" altLang="en-US" dirty="0"/>
            </a:p>
          </p:txBody>
        </p:sp>
      </p:grpSp>
      <p:sp>
        <p:nvSpPr>
          <p:cNvPr id="129" name="矩形 128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35" name="矩形 134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36" name="直線單箭頭接點 135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文字方塊 140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42" name="矩形 141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45" name="直線單箭頭接點 14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07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input delay and output delay</a:t>
            </a:r>
            <a:endParaRPr lang="zh-TW" altLang="en-US" dirty="0"/>
          </a:p>
        </p:txBody>
      </p:sp>
      <p:grpSp>
        <p:nvGrpSpPr>
          <p:cNvPr id="142" name="群組 141"/>
          <p:cNvGrpSpPr/>
          <p:nvPr/>
        </p:nvGrpSpPr>
        <p:grpSpPr>
          <a:xfrm>
            <a:off x="2109654" y="1942011"/>
            <a:ext cx="7516279" cy="2238766"/>
            <a:chOff x="2141722" y="2184036"/>
            <a:chExt cx="7516279" cy="2238766"/>
          </a:xfrm>
        </p:grpSpPr>
        <p:sp>
          <p:nvSpPr>
            <p:cNvPr id="70" name="文字方塊 69"/>
            <p:cNvSpPr txBox="1"/>
            <p:nvPr/>
          </p:nvSpPr>
          <p:spPr>
            <a:xfrm>
              <a:off x="2141722" y="405347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clk</a:t>
              </a:r>
              <a:endParaRPr lang="zh-TW" altLang="en-US" dirty="0"/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2247900" y="2184036"/>
              <a:ext cx="7410101" cy="1869435"/>
              <a:chOff x="2247900" y="2184036"/>
              <a:chExt cx="7410101" cy="1869435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4127812" y="2618077"/>
                <a:ext cx="3766459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090165" y="2618077"/>
                <a:ext cx="1467443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2473234" y="2618077"/>
                <a:ext cx="1458684" cy="1138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雲朵形 11"/>
              <p:cNvSpPr/>
              <p:nvPr/>
            </p:nvSpPr>
            <p:spPr>
              <a:xfrm>
                <a:off x="3286261" y="3016493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雲朵形 105"/>
              <p:cNvSpPr/>
              <p:nvPr/>
            </p:nvSpPr>
            <p:spPr>
              <a:xfrm>
                <a:off x="4267153" y="3015342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雲朵形 106"/>
              <p:cNvSpPr/>
              <p:nvPr/>
            </p:nvSpPr>
            <p:spPr>
              <a:xfrm>
                <a:off x="5603825" y="2874441"/>
                <a:ext cx="809897" cy="628785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雲朵形 108"/>
              <p:cNvSpPr/>
              <p:nvPr/>
            </p:nvSpPr>
            <p:spPr>
              <a:xfrm>
                <a:off x="7339169" y="3008439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雲朵形 109"/>
              <p:cNvSpPr/>
              <p:nvPr/>
            </p:nvSpPr>
            <p:spPr>
              <a:xfrm>
                <a:off x="8253382" y="3017352"/>
                <a:ext cx="413705" cy="341812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接點 27"/>
              <p:cNvCxnSpPr/>
              <p:nvPr/>
            </p:nvCxnSpPr>
            <p:spPr>
              <a:xfrm>
                <a:off x="3126378" y="3226526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/>
              <p:nvPr/>
            </p:nvCxnSpPr>
            <p:spPr>
              <a:xfrm flipV="1">
                <a:off x="3715182" y="3222171"/>
                <a:ext cx="5607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/>
              <p:nvPr/>
            </p:nvCxnSpPr>
            <p:spPr>
              <a:xfrm>
                <a:off x="4669950" y="3217817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/>
              <p:nvPr/>
            </p:nvCxnSpPr>
            <p:spPr>
              <a:xfrm>
                <a:off x="7173432" y="3209108"/>
                <a:ext cx="165462" cy="43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>
                <a:off x="8674578" y="3204754"/>
                <a:ext cx="210342" cy="7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 flipV="1">
                <a:off x="5310030" y="3230880"/>
                <a:ext cx="303370" cy="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 flipV="1">
                <a:off x="6407654" y="3215640"/>
                <a:ext cx="303370" cy="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>
                <a:off x="7764014" y="3197498"/>
                <a:ext cx="496066" cy="2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2673532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FF1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等腰三角形 53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3" name="群組 122"/>
              <p:cNvGrpSpPr/>
              <p:nvPr/>
            </p:nvGrpSpPr>
            <p:grpSpPr>
              <a:xfrm>
                <a:off x="4852403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FF2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等腰三角形 124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6" name="群組 125"/>
              <p:cNvGrpSpPr/>
              <p:nvPr/>
            </p:nvGrpSpPr>
            <p:grpSpPr>
              <a:xfrm>
                <a:off x="6720311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FF3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等腰三角形 127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9" name="群組 128"/>
              <p:cNvGrpSpPr/>
              <p:nvPr/>
            </p:nvGrpSpPr>
            <p:grpSpPr>
              <a:xfrm>
                <a:off x="8862618" y="2795451"/>
                <a:ext cx="452846" cy="767788"/>
                <a:chOff x="2673532" y="2795451"/>
                <a:chExt cx="452846" cy="76778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2673532" y="2795451"/>
                  <a:ext cx="452846" cy="7677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FF4</a:t>
                  </a:r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等腰三角形 130"/>
                <p:cNvSpPr/>
                <p:nvPr/>
              </p:nvSpPr>
              <p:spPr>
                <a:xfrm rot="5400000">
                  <a:off x="2663122" y="3360661"/>
                  <a:ext cx="135119" cy="11430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57" name="直線接點 56"/>
              <p:cNvCxnSpPr/>
              <p:nvPr/>
            </p:nvCxnSpPr>
            <p:spPr>
              <a:xfrm flipV="1">
                <a:off x="2247900" y="4034726"/>
                <a:ext cx="6516744" cy="1874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肘形接點 61"/>
              <p:cNvCxnSpPr>
                <a:endCxn id="54" idx="3"/>
              </p:cNvCxnSpPr>
              <p:nvPr/>
            </p:nvCxnSpPr>
            <p:spPr>
              <a:xfrm rot="5400000" flipH="1" flipV="1">
                <a:off x="2306717" y="3686655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肘形接點 131"/>
              <p:cNvCxnSpPr/>
              <p:nvPr/>
            </p:nvCxnSpPr>
            <p:spPr>
              <a:xfrm rot="5400000" flipH="1" flipV="1">
                <a:off x="4485587" y="3667911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肘形接點 132"/>
              <p:cNvCxnSpPr/>
              <p:nvPr/>
            </p:nvCxnSpPr>
            <p:spPr>
              <a:xfrm rot="5400000" flipH="1" flipV="1">
                <a:off x="6334622" y="3667911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肘形接點 133"/>
              <p:cNvCxnSpPr/>
              <p:nvPr/>
            </p:nvCxnSpPr>
            <p:spPr>
              <a:xfrm rot="5400000" flipH="1" flipV="1">
                <a:off x="8495801" y="3665528"/>
                <a:ext cx="635658" cy="9797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字方塊 71"/>
              <p:cNvSpPr txBox="1"/>
              <p:nvPr/>
            </p:nvSpPr>
            <p:spPr>
              <a:xfrm>
                <a:off x="3267195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3ns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文字方塊 134"/>
              <p:cNvSpPr txBox="1"/>
              <p:nvPr/>
            </p:nvSpPr>
            <p:spPr>
              <a:xfrm>
                <a:off x="4248450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7ns</a:t>
                </a:r>
                <a:endParaRPr lang="zh-TW" altLang="en-US" sz="1200" dirty="0"/>
              </a:p>
            </p:txBody>
          </p:sp>
          <p:sp>
            <p:nvSpPr>
              <p:cNvPr id="136" name="文字方塊 135"/>
              <p:cNvSpPr txBox="1"/>
              <p:nvPr/>
            </p:nvSpPr>
            <p:spPr>
              <a:xfrm>
                <a:off x="7361525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2ns</a:t>
                </a:r>
                <a:endParaRPr lang="zh-TW" altLang="en-US" sz="1200" dirty="0"/>
              </a:p>
            </p:txBody>
          </p:sp>
          <p:sp>
            <p:nvSpPr>
              <p:cNvPr id="137" name="文字方塊 136"/>
              <p:cNvSpPr txBox="1"/>
              <p:nvPr/>
            </p:nvSpPr>
            <p:spPr>
              <a:xfrm>
                <a:off x="8217952" y="3372329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8ns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8" name="文字方塊 137"/>
              <p:cNvSpPr txBox="1"/>
              <p:nvPr/>
            </p:nvSpPr>
            <p:spPr>
              <a:xfrm>
                <a:off x="5752980" y="3492768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10ns</a:t>
                </a:r>
                <a:endParaRPr lang="zh-TW" altLang="en-US" sz="1200" dirty="0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5415294" y="2204508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My design</a:t>
                </a:r>
                <a:endParaRPr lang="zh-TW" altLang="en-US" dirty="0"/>
              </a:p>
            </p:txBody>
          </p:sp>
          <p:sp>
            <p:nvSpPr>
              <p:cNvPr id="139" name="文字方塊 138"/>
              <p:cNvSpPr txBox="1"/>
              <p:nvPr/>
            </p:nvSpPr>
            <p:spPr>
              <a:xfrm>
                <a:off x="8295835" y="2185954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B design</a:t>
                </a:r>
                <a:endParaRPr lang="zh-TW" altLang="en-US" dirty="0"/>
              </a:p>
            </p:txBody>
          </p:sp>
          <p:sp>
            <p:nvSpPr>
              <p:cNvPr id="140" name="文字方塊 139"/>
              <p:cNvSpPr txBox="1"/>
              <p:nvPr/>
            </p:nvSpPr>
            <p:spPr>
              <a:xfrm>
                <a:off x="2648381" y="2184036"/>
                <a:ext cx="1362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 design</a:t>
                </a:r>
                <a:endParaRPr lang="zh-TW" altLang="en-US" dirty="0"/>
              </a:p>
            </p:txBody>
          </p:sp>
        </p:grpSp>
      </p:grpSp>
      <p:sp>
        <p:nvSpPr>
          <p:cNvPr id="143" name="文字方塊 142"/>
          <p:cNvSpPr txBox="1"/>
          <p:nvPr/>
        </p:nvSpPr>
        <p:spPr>
          <a:xfrm>
            <a:off x="3053145" y="4698439"/>
            <a:ext cx="5629298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set_input_delay –clock clk –max 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/>
              <a:t> [get_ports in]</a:t>
            </a:r>
          </a:p>
          <a:p>
            <a:r>
              <a:rPr lang="en-US" altLang="zh-TW" dirty="0"/>
              <a:t>set_output_delay –clock clk –max </a:t>
            </a:r>
            <a:r>
              <a:rPr lang="en-US" altLang="zh-TW" dirty="0">
                <a:solidFill>
                  <a:srgbClr val="FF0000"/>
                </a:solidFill>
              </a:rPr>
              <a:t>8</a:t>
            </a:r>
            <a:r>
              <a:rPr lang="en-US" altLang="zh-TW" dirty="0"/>
              <a:t> [get_ports out]</a:t>
            </a:r>
            <a:endParaRPr lang="zh-TW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文字方塊 16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74" name="矩形 173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75" name="直線單箭頭接點 17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矩形 176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文字方塊 17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80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Environment - Scripts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2198344" y="1226328"/>
            <a:ext cx="9820415" cy="4399096"/>
            <a:chOff x="2260911" y="989188"/>
            <a:chExt cx="9820415" cy="4399096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911" y="1386091"/>
              <a:ext cx="7486659" cy="36256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橢圓 2"/>
            <p:cNvSpPr/>
            <p:nvPr/>
          </p:nvSpPr>
          <p:spPr>
            <a:xfrm>
              <a:off x="4467499" y="2258682"/>
              <a:ext cx="557348" cy="1884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874025" y="2379021"/>
              <a:ext cx="2121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T18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driving cell</a:t>
              </a:r>
              <a:r>
                <a:rPr lang="zh-TW" altLang="en-US" sz="1200" dirty="0">
                  <a:solidFill>
                    <a:srgbClr val="FF0000"/>
                  </a:solidFill>
                </a:rPr>
                <a:t>是</a:t>
              </a:r>
              <a:r>
                <a:rPr lang="en-US" altLang="zh-TW" sz="1200" dirty="0">
                  <a:solidFill>
                    <a:srgbClr val="FF0000"/>
                  </a:solidFill>
                </a:rPr>
                <a:t>PDIDGZ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2795453" y="2486370"/>
              <a:ext cx="1926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V93000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機台的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load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是 </a:t>
              </a:r>
              <a:r>
                <a:rPr lang="en-US" altLang="zh-TW" sz="1200" dirty="0">
                  <a:solidFill>
                    <a:srgbClr val="FF0000"/>
                  </a:solidFill>
                </a:rPr>
                <a:t>40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098091" y="4290547"/>
              <a:ext cx="1983235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跟前後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design</a:t>
              </a:r>
              <a:r>
                <a:rPr lang="zh-TW" altLang="en-US" sz="1200" dirty="0">
                  <a:solidFill>
                    <a:srgbClr val="FF0000"/>
                  </a:solidFill>
                </a:rPr>
                <a:t>之間的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1" name="右大括弧 90"/>
            <p:cNvSpPr/>
            <p:nvPr/>
          </p:nvSpPr>
          <p:spPr>
            <a:xfrm>
              <a:off x="9822631" y="4126156"/>
              <a:ext cx="275460" cy="60578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4874025" y="2091433"/>
              <a:ext cx="473038" cy="184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434149" y="1286588"/>
              <a:ext cx="321639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因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APR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route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後才會有真正的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net delay</a:t>
              </a: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這裡必須先設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wire load model for net delay</a:t>
              </a: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請設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wl10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(</a:t>
              </a:r>
              <a:r>
                <a:rPr lang="zh-TW" altLang="en-US" sz="1200" dirty="0">
                  <a:solidFill>
                    <a:srgbClr val="FF0000"/>
                  </a:solidFill>
                </a:rPr>
                <a:t>誤差最小</a:t>
              </a:r>
              <a:r>
                <a:rPr lang="en-US" altLang="zh-TW" sz="1200" dirty="0">
                  <a:solidFill>
                    <a:srgbClr val="FF0000"/>
                  </a:solidFill>
                </a:rPr>
                <a:t>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4" name="手繪多邊形 93"/>
            <p:cNvSpPr/>
            <p:nvPr/>
          </p:nvSpPr>
          <p:spPr>
            <a:xfrm>
              <a:off x="4990011" y="1653775"/>
              <a:ext cx="444138" cy="453699"/>
            </a:xfrm>
            <a:custGeom>
              <a:avLst/>
              <a:gdLst>
                <a:gd name="connsiteX0" fmla="*/ 0 w 444138"/>
                <a:gd name="connsiteY0" fmla="*/ 453699 h 453699"/>
                <a:gd name="connsiteX1" fmla="*/ 8709 w 444138"/>
                <a:gd name="connsiteY1" fmla="*/ 375322 h 453699"/>
                <a:gd name="connsiteX2" fmla="*/ 43543 w 444138"/>
                <a:gd name="connsiteY2" fmla="*/ 314362 h 453699"/>
                <a:gd name="connsiteX3" fmla="*/ 69669 w 444138"/>
                <a:gd name="connsiteY3" fmla="*/ 262111 h 453699"/>
                <a:gd name="connsiteX4" fmla="*/ 148046 w 444138"/>
                <a:gd name="connsiteY4" fmla="*/ 270819 h 453699"/>
                <a:gd name="connsiteX5" fmla="*/ 174172 w 444138"/>
                <a:gd name="connsiteY5" fmla="*/ 279528 h 453699"/>
                <a:gd name="connsiteX6" fmla="*/ 182880 w 444138"/>
                <a:gd name="connsiteY6" fmla="*/ 305654 h 453699"/>
                <a:gd name="connsiteX7" fmla="*/ 95795 w 444138"/>
                <a:gd name="connsiteY7" fmla="*/ 314362 h 453699"/>
                <a:gd name="connsiteX8" fmla="*/ 87086 w 444138"/>
                <a:gd name="connsiteY8" fmla="*/ 288236 h 453699"/>
                <a:gd name="connsiteX9" fmla="*/ 95795 w 444138"/>
                <a:gd name="connsiteY9" fmla="*/ 209859 h 453699"/>
                <a:gd name="connsiteX10" fmla="*/ 156755 w 444138"/>
                <a:gd name="connsiteY10" fmla="*/ 131482 h 453699"/>
                <a:gd name="connsiteX11" fmla="*/ 182880 w 444138"/>
                <a:gd name="connsiteY11" fmla="*/ 114065 h 453699"/>
                <a:gd name="connsiteX12" fmla="*/ 200298 w 444138"/>
                <a:gd name="connsiteY12" fmla="*/ 96648 h 453699"/>
                <a:gd name="connsiteX13" fmla="*/ 252549 w 444138"/>
                <a:gd name="connsiteY13" fmla="*/ 61814 h 453699"/>
                <a:gd name="connsiteX14" fmla="*/ 296092 w 444138"/>
                <a:gd name="connsiteY14" fmla="*/ 26979 h 453699"/>
                <a:gd name="connsiteX15" fmla="*/ 365760 w 444138"/>
                <a:gd name="connsiteY15" fmla="*/ 9562 h 453699"/>
                <a:gd name="connsiteX16" fmla="*/ 391886 w 444138"/>
                <a:gd name="connsiteY16" fmla="*/ 854 h 453699"/>
                <a:gd name="connsiteX17" fmla="*/ 444138 w 444138"/>
                <a:gd name="connsiteY17" fmla="*/ 854 h 4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138" h="453699">
                  <a:moveTo>
                    <a:pt x="0" y="453699"/>
                  </a:moveTo>
                  <a:cubicBezTo>
                    <a:pt x="2903" y="427573"/>
                    <a:pt x="2798" y="400935"/>
                    <a:pt x="8709" y="375322"/>
                  </a:cubicBezTo>
                  <a:cubicBezTo>
                    <a:pt x="15252" y="346970"/>
                    <a:pt x="31466" y="338516"/>
                    <a:pt x="43543" y="314362"/>
                  </a:cubicBezTo>
                  <a:cubicBezTo>
                    <a:pt x="79595" y="242257"/>
                    <a:pt x="19759" y="336975"/>
                    <a:pt x="69669" y="262111"/>
                  </a:cubicBezTo>
                  <a:cubicBezTo>
                    <a:pt x="95795" y="265014"/>
                    <a:pt x="122117" y="266498"/>
                    <a:pt x="148046" y="270819"/>
                  </a:cubicBezTo>
                  <a:cubicBezTo>
                    <a:pt x="157101" y="272328"/>
                    <a:pt x="167681" y="273037"/>
                    <a:pt x="174172" y="279528"/>
                  </a:cubicBezTo>
                  <a:cubicBezTo>
                    <a:pt x="180663" y="286019"/>
                    <a:pt x="179977" y="296945"/>
                    <a:pt x="182880" y="305654"/>
                  </a:cubicBezTo>
                  <a:cubicBezTo>
                    <a:pt x="150808" y="327035"/>
                    <a:pt x="145283" y="339107"/>
                    <a:pt x="95795" y="314362"/>
                  </a:cubicBezTo>
                  <a:cubicBezTo>
                    <a:pt x="87584" y="310257"/>
                    <a:pt x="89989" y="296945"/>
                    <a:pt x="87086" y="288236"/>
                  </a:cubicBezTo>
                  <a:cubicBezTo>
                    <a:pt x="89989" y="262110"/>
                    <a:pt x="87482" y="234797"/>
                    <a:pt x="95795" y="209859"/>
                  </a:cubicBezTo>
                  <a:cubicBezTo>
                    <a:pt x="103264" y="187451"/>
                    <a:pt x="135947" y="148822"/>
                    <a:pt x="156755" y="131482"/>
                  </a:cubicBezTo>
                  <a:cubicBezTo>
                    <a:pt x="164795" y="124782"/>
                    <a:pt x="174707" y="120603"/>
                    <a:pt x="182880" y="114065"/>
                  </a:cubicBezTo>
                  <a:cubicBezTo>
                    <a:pt x="189291" y="108936"/>
                    <a:pt x="193729" y="101574"/>
                    <a:pt x="200298" y="96648"/>
                  </a:cubicBezTo>
                  <a:cubicBezTo>
                    <a:pt x="217044" y="84089"/>
                    <a:pt x="237748" y="76616"/>
                    <a:pt x="252549" y="61814"/>
                  </a:cubicBezTo>
                  <a:cubicBezTo>
                    <a:pt x="265057" y="49306"/>
                    <a:pt x="278826" y="33257"/>
                    <a:pt x="296092" y="26979"/>
                  </a:cubicBezTo>
                  <a:cubicBezTo>
                    <a:pt x="318588" y="18799"/>
                    <a:pt x="343051" y="17131"/>
                    <a:pt x="365760" y="9562"/>
                  </a:cubicBezTo>
                  <a:cubicBezTo>
                    <a:pt x="374469" y="6659"/>
                    <a:pt x="382762" y="1868"/>
                    <a:pt x="391886" y="854"/>
                  </a:cubicBezTo>
                  <a:cubicBezTo>
                    <a:pt x="409197" y="-1069"/>
                    <a:pt x="426721" y="854"/>
                    <a:pt x="444138" y="85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365703" y="3333851"/>
              <a:ext cx="3419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clock uncertainty = clock skew </a:t>
              </a:r>
              <a:r>
                <a:rPr lang="zh-TW" altLang="en-US" sz="1200" dirty="0">
                  <a:solidFill>
                    <a:srgbClr val="FF0000"/>
                  </a:solidFill>
                </a:rPr>
                <a:t>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0.1~0.3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6360893" y="3486560"/>
              <a:ext cx="34242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= clock network latency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內部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 </a:t>
              </a:r>
              <a:r>
                <a:rPr lang="zh-TW" altLang="en-US" sz="1200" dirty="0">
                  <a:solidFill>
                    <a:srgbClr val="FF0000"/>
                  </a:solidFill>
                </a:rPr>
                <a:t>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1~3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6073909" y="3639269"/>
              <a:ext cx="3321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input transition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固定設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0.5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(TSRI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V93000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機台</a:t>
              </a:r>
              <a:r>
                <a:rPr lang="en-US" altLang="zh-TW" sz="1200" dirty="0">
                  <a:solidFill>
                    <a:srgbClr val="FF0000"/>
                  </a:solidFill>
                </a:rPr>
                <a:t>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6077385" y="3808354"/>
              <a:ext cx="2329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clock transition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 通常設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0.1~0.3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9" name="橢圓 98"/>
            <p:cNvSpPr/>
            <p:nvPr/>
          </p:nvSpPr>
          <p:spPr>
            <a:xfrm>
              <a:off x="4518743" y="3412810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4537508" y="3547388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4531821" y="3681966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4536191" y="3843267"/>
              <a:ext cx="355282" cy="1535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3220512" y="1533553"/>
              <a:ext cx="418012" cy="152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2532261" y="1654651"/>
              <a:ext cx="2004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>
                  <a:solidFill>
                    <a:srgbClr val="FF0000"/>
                  </a:solidFill>
                </a:rPr>
                <a:t>包完</a:t>
              </a:r>
              <a:r>
                <a:rPr lang="en-US" altLang="zh-TW" sz="1100" dirty="0">
                  <a:solidFill>
                    <a:srgbClr val="FF0000"/>
                  </a:solidFill>
                </a:rPr>
                <a:t>IO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pad</a:t>
              </a:r>
              <a:r>
                <a:rPr lang="zh-TW" altLang="en-US" sz="11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100" dirty="0">
                  <a:solidFill>
                    <a:srgbClr val="FF0000"/>
                  </a:solidFill>
                </a:rPr>
                <a:t>TOP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cell name</a:t>
              </a:r>
              <a:endParaRPr lang="zh-TW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手繪多邊形 104"/>
            <p:cNvSpPr/>
            <p:nvPr/>
          </p:nvSpPr>
          <p:spPr>
            <a:xfrm>
              <a:off x="3056709" y="1166949"/>
              <a:ext cx="182880" cy="252548"/>
            </a:xfrm>
            <a:custGeom>
              <a:avLst/>
              <a:gdLst>
                <a:gd name="connsiteX0" fmla="*/ 0 w 182880"/>
                <a:gd name="connsiteY0" fmla="*/ 252548 h 252548"/>
                <a:gd name="connsiteX1" fmla="*/ 26125 w 182880"/>
                <a:gd name="connsiteY1" fmla="*/ 200297 h 252548"/>
                <a:gd name="connsiteX2" fmla="*/ 87085 w 182880"/>
                <a:gd name="connsiteY2" fmla="*/ 148045 h 252548"/>
                <a:gd name="connsiteX3" fmla="*/ 139337 w 182880"/>
                <a:gd name="connsiteY3" fmla="*/ 113211 h 252548"/>
                <a:gd name="connsiteX4" fmla="*/ 156754 w 182880"/>
                <a:gd name="connsiteY4" fmla="*/ 174171 h 252548"/>
                <a:gd name="connsiteX5" fmla="*/ 130628 w 182880"/>
                <a:gd name="connsiteY5" fmla="*/ 156754 h 252548"/>
                <a:gd name="connsiteX6" fmla="*/ 130628 w 182880"/>
                <a:gd name="connsiteY6" fmla="*/ 43542 h 252548"/>
                <a:gd name="connsiteX7" fmla="*/ 148045 w 182880"/>
                <a:gd name="connsiteY7" fmla="*/ 17417 h 252548"/>
                <a:gd name="connsiteX8" fmla="*/ 174171 w 182880"/>
                <a:gd name="connsiteY8" fmla="*/ 8708 h 252548"/>
                <a:gd name="connsiteX9" fmla="*/ 182880 w 182880"/>
                <a:gd name="connsiteY9" fmla="*/ 0 h 25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80" h="252548">
                  <a:moveTo>
                    <a:pt x="0" y="252548"/>
                  </a:moveTo>
                  <a:cubicBezTo>
                    <a:pt x="8708" y="235131"/>
                    <a:pt x="15324" y="216499"/>
                    <a:pt x="26125" y="200297"/>
                  </a:cubicBezTo>
                  <a:cubicBezTo>
                    <a:pt x="37400" y="183384"/>
                    <a:pt x="71995" y="158608"/>
                    <a:pt x="87085" y="148045"/>
                  </a:cubicBezTo>
                  <a:cubicBezTo>
                    <a:pt x="104234" y="136041"/>
                    <a:pt x="139337" y="113211"/>
                    <a:pt x="139337" y="113211"/>
                  </a:cubicBezTo>
                  <a:cubicBezTo>
                    <a:pt x="162294" y="120864"/>
                    <a:pt x="205287" y="125638"/>
                    <a:pt x="156754" y="174171"/>
                  </a:cubicBezTo>
                  <a:cubicBezTo>
                    <a:pt x="149353" y="181572"/>
                    <a:pt x="139337" y="162560"/>
                    <a:pt x="130628" y="156754"/>
                  </a:cubicBezTo>
                  <a:cubicBezTo>
                    <a:pt x="118399" y="107836"/>
                    <a:pt x="114329" y="108738"/>
                    <a:pt x="130628" y="43542"/>
                  </a:cubicBezTo>
                  <a:cubicBezTo>
                    <a:pt x="133166" y="33388"/>
                    <a:pt x="139872" y="23955"/>
                    <a:pt x="148045" y="17417"/>
                  </a:cubicBezTo>
                  <a:cubicBezTo>
                    <a:pt x="155213" y="11682"/>
                    <a:pt x="165960" y="12813"/>
                    <a:pt x="174171" y="8708"/>
                  </a:cubicBezTo>
                  <a:cubicBezTo>
                    <a:pt x="177843" y="6872"/>
                    <a:pt x="179977" y="2903"/>
                    <a:pt x="18288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3172893" y="989188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20 ns = 50 MHz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7" name="橢圓 106"/>
            <p:cNvSpPr/>
            <p:nvPr/>
          </p:nvSpPr>
          <p:spPr>
            <a:xfrm>
              <a:off x="2368731" y="4825577"/>
              <a:ext cx="1269793" cy="2729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2855524" y="5111285"/>
              <a:ext cx="2018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檢查</a:t>
              </a:r>
              <a:r>
                <a:rPr lang="en-US" altLang="zh-TW" sz="1200" dirty="0">
                  <a:solidFill>
                    <a:srgbClr val="FF0000"/>
                  </a:solidFill>
                </a:rPr>
                <a:t>timing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 是否 </a:t>
              </a:r>
              <a:r>
                <a:rPr lang="en-US" altLang="zh-TW" sz="1200" dirty="0">
                  <a:solidFill>
                    <a:srgbClr val="FF0000"/>
                  </a:solidFill>
                </a:rPr>
                <a:t>slack&gt;=0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6826510" y="4479546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input delay</a:t>
              </a:r>
              <a:r>
                <a:rPr lang="zh-TW" altLang="en-US" sz="1200" dirty="0">
                  <a:solidFill>
                    <a:srgbClr val="FF0000"/>
                  </a:solidFill>
                </a:rPr>
                <a:t>同常設</a:t>
              </a:r>
              <a:r>
                <a:rPr lang="en-US" altLang="zh-TW" sz="1200" dirty="0">
                  <a:solidFill>
                    <a:srgbClr val="FF0000"/>
                  </a:solidFill>
                </a:rPr>
                <a:t>1/3~1/2 period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11" name="手繪多邊形 110"/>
            <p:cNvSpPr/>
            <p:nvPr/>
          </p:nvSpPr>
          <p:spPr>
            <a:xfrm>
              <a:off x="6697894" y="4448419"/>
              <a:ext cx="182170" cy="200297"/>
            </a:xfrm>
            <a:custGeom>
              <a:avLst/>
              <a:gdLst>
                <a:gd name="connsiteX0" fmla="*/ 182170 w 182170"/>
                <a:gd name="connsiteY0" fmla="*/ 200297 h 200297"/>
                <a:gd name="connsiteX1" fmla="*/ 112501 w 182170"/>
                <a:gd name="connsiteY1" fmla="*/ 182880 h 200297"/>
                <a:gd name="connsiteX2" fmla="*/ 60250 w 182170"/>
                <a:gd name="connsiteY2" fmla="*/ 148046 h 200297"/>
                <a:gd name="connsiteX3" fmla="*/ 34124 w 182170"/>
                <a:gd name="connsiteY3" fmla="*/ 130629 h 200297"/>
                <a:gd name="connsiteX4" fmla="*/ 112501 w 182170"/>
                <a:gd name="connsiteY4" fmla="*/ 113211 h 200297"/>
                <a:gd name="connsiteX5" fmla="*/ 103793 w 182170"/>
                <a:gd name="connsiteY5" fmla="*/ 156754 h 200297"/>
                <a:gd name="connsiteX6" fmla="*/ 51541 w 182170"/>
                <a:gd name="connsiteY6" fmla="*/ 148046 h 200297"/>
                <a:gd name="connsiteX7" fmla="*/ 25416 w 182170"/>
                <a:gd name="connsiteY7" fmla="*/ 130629 h 200297"/>
                <a:gd name="connsiteX8" fmla="*/ 7999 w 182170"/>
                <a:gd name="connsiteY8" fmla="*/ 0 h 20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70" h="200297">
                  <a:moveTo>
                    <a:pt x="182170" y="200297"/>
                  </a:moveTo>
                  <a:cubicBezTo>
                    <a:pt x="170102" y="197884"/>
                    <a:pt x="127566" y="191250"/>
                    <a:pt x="112501" y="182880"/>
                  </a:cubicBezTo>
                  <a:cubicBezTo>
                    <a:pt x="94203" y="172714"/>
                    <a:pt x="77667" y="159657"/>
                    <a:pt x="60250" y="148046"/>
                  </a:cubicBezTo>
                  <a:lnTo>
                    <a:pt x="34124" y="130629"/>
                  </a:lnTo>
                  <a:cubicBezTo>
                    <a:pt x="44369" y="99896"/>
                    <a:pt x="48678" y="58506"/>
                    <a:pt x="112501" y="113211"/>
                  </a:cubicBezTo>
                  <a:cubicBezTo>
                    <a:pt x="123739" y="122844"/>
                    <a:pt x="106696" y="142240"/>
                    <a:pt x="103793" y="156754"/>
                  </a:cubicBezTo>
                  <a:cubicBezTo>
                    <a:pt x="86376" y="153851"/>
                    <a:pt x="68292" y="153630"/>
                    <a:pt x="51541" y="148046"/>
                  </a:cubicBezTo>
                  <a:cubicBezTo>
                    <a:pt x="41612" y="144736"/>
                    <a:pt x="33589" y="137167"/>
                    <a:pt x="25416" y="130629"/>
                  </a:cubicBezTo>
                  <a:cubicBezTo>
                    <a:pt x="-18684" y="95347"/>
                    <a:pt x="7999" y="80879"/>
                    <a:pt x="799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7" name="矩形 136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文字方塊 13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43" name="矩形 142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44" name="直線單箭頭接點 14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53" name="直線單箭頭接點 152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73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42" y="1410789"/>
            <a:ext cx="6386711" cy="3571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Set Constraints</a:t>
            </a:r>
            <a:endParaRPr lang="zh-TW" altLang="en-US" dirty="0"/>
          </a:p>
        </p:txBody>
      </p:sp>
      <p:grpSp>
        <p:nvGrpSpPr>
          <p:cNvPr id="54" name="群組 53"/>
          <p:cNvGrpSpPr/>
          <p:nvPr/>
        </p:nvGrpSpPr>
        <p:grpSpPr>
          <a:xfrm>
            <a:off x="4100206" y="2357434"/>
            <a:ext cx="6061476" cy="3984169"/>
            <a:chOff x="4120526" y="1809537"/>
            <a:chExt cx="6061476" cy="3984169"/>
          </a:xfrm>
        </p:grpSpPr>
        <p:sp>
          <p:nvSpPr>
            <p:cNvPr id="4" name="文字方塊 3"/>
            <p:cNvSpPr txBox="1"/>
            <p:nvPr/>
          </p:nvSpPr>
          <p:spPr>
            <a:xfrm>
              <a:off x="5081314" y="3647733"/>
              <a:ext cx="249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用多核心跑合成，提升合成速度。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239212" y="1809537"/>
              <a:ext cx="5238935" cy="4308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100" dirty="0">
                  <a:solidFill>
                    <a:srgbClr val="FF0000"/>
                  </a:solidFill>
                </a:rPr>
                <a:t>檢查</a:t>
              </a:r>
              <a:r>
                <a:rPr lang="en-US" altLang="zh-TW" sz="1100" dirty="0">
                  <a:solidFill>
                    <a:srgbClr val="FF0000"/>
                  </a:solidFill>
                </a:rPr>
                <a:t>multiple instance problem</a:t>
              </a:r>
            </a:p>
            <a:p>
              <a:r>
                <a:rPr lang="en-US" altLang="zh-TW" sz="1100" dirty="0">
                  <a:solidFill>
                    <a:srgbClr val="FF0000"/>
                  </a:solidFill>
                </a:rPr>
                <a:t>uniquify</a:t>
              </a:r>
              <a:r>
                <a:rPr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zh-TW" sz="1100" dirty="0">
                  <a:solidFill>
                    <a:srgbClr val="FF0000"/>
                  </a:solidFill>
                </a:rPr>
                <a:t>command</a:t>
              </a:r>
              <a:r>
                <a:rPr lang="zh-TW" altLang="en-US" sz="1100" dirty="0">
                  <a:solidFill>
                    <a:srgbClr val="FF0000"/>
                  </a:solidFill>
                </a:rPr>
                <a:t>一下即可修正此</a:t>
              </a:r>
              <a:r>
                <a:rPr lang="en-US" altLang="zh-TW" sz="1100" dirty="0">
                  <a:solidFill>
                    <a:srgbClr val="FF0000"/>
                  </a:solidFill>
                </a:rPr>
                <a:t>problem</a:t>
              </a:r>
              <a:r>
                <a:rPr lang="zh-TW" altLang="en-US" sz="1100" dirty="0">
                  <a:solidFill>
                    <a:srgbClr val="FF0000"/>
                  </a:solidFill>
                </a:rPr>
                <a:t> 但會因此將</a:t>
              </a:r>
              <a:r>
                <a:rPr lang="en-US" altLang="zh-TW" sz="1100" dirty="0">
                  <a:solidFill>
                    <a:srgbClr val="FF0000"/>
                  </a:solidFill>
                </a:rPr>
                <a:t>net </a:t>
              </a:r>
              <a:r>
                <a:rPr lang="zh-TW" altLang="en-US" sz="1100" dirty="0">
                  <a:solidFill>
                    <a:srgbClr val="FF0000"/>
                  </a:solidFill>
                </a:rPr>
                <a:t>及</a:t>
              </a:r>
              <a:r>
                <a:rPr lang="en-US" altLang="zh-TW" sz="1100" dirty="0">
                  <a:solidFill>
                    <a:srgbClr val="FF0000"/>
                  </a:solidFill>
                </a:rPr>
                <a:t>cell </a:t>
              </a:r>
              <a:r>
                <a:rPr lang="zh-TW" altLang="en-US" sz="1100" dirty="0">
                  <a:solidFill>
                    <a:srgbClr val="FF0000"/>
                  </a:solidFill>
                </a:rPr>
                <a:t>名稱都打亂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120526" y="4870376"/>
              <a:ext cx="5357621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/>
                <a:t>如果為了</a:t>
              </a:r>
              <a:r>
                <a:rPr lang="en-US" altLang="zh-TW" dirty="0"/>
                <a:t>debug</a:t>
              </a:r>
              <a:r>
                <a:rPr lang="zh-TW" altLang="en-US" dirty="0"/>
                <a:t>要保留內部</a:t>
              </a:r>
              <a:r>
                <a:rPr lang="en-US" altLang="zh-TW" dirty="0"/>
                <a:t>pin</a:t>
              </a:r>
              <a:r>
                <a:rPr lang="zh-TW" altLang="en-US" dirty="0"/>
                <a:t>原名稱</a:t>
              </a:r>
              <a:endParaRPr lang="en-US" altLang="zh-TW" dirty="0"/>
            </a:p>
            <a:p>
              <a:r>
                <a:rPr lang="zh-TW" altLang="en-US" dirty="0"/>
                <a:t>請下</a:t>
              </a:r>
              <a:endParaRPr lang="en-US" altLang="zh-TW" dirty="0"/>
            </a:p>
            <a:p>
              <a:r>
                <a:rPr lang="en-US" altLang="zh-TW" dirty="0"/>
                <a:t>set compile_preserve_subdesign_interfaces true</a:t>
              </a:r>
              <a:endParaRPr lang="zh-TW" altLang="en-US" dirty="0"/>
            </a:p>
          </p:txBody>
        </p:sp>
        <p:sp>
          <p:nvSpPr>
            <p:cNvPr id="53" name="弧形箭號 (左彎) 52"/>
            <p:cNvSpPr/>
            <p:nvPr/>
          </p:nvSpPr>
          <p:spPr>
            <a:xfrm>
              <a:off x="9636343" y="1992305"/>
              <a:ext cx="545659" cy="3586278"/>
            </a:xfrm>
            <a:prstGeom prst="curvedLeftArrow">
              <a:avLst>
                <a:gd name="adj1" fmla="val 36352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87" name="矩形 86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88" name="直線單箭頭接點 8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98" name="直線單箭頭接點 9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7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Compile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266407" y="4531472"/>
            <a:ext cx="8243214" cy="22193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DC</a:t>
            </a:r>
            <a:r>
              <a:rPr lang="zh-TW" altLang="en-US" dirty="0"/>
              <a:t>跑完會產生以下的檔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_syn.v</a:t>
            </a:r>
            <a:r>
              <a:rPr lang="en-US" altLang="zh-TW" dirty="0">
                <a:solidFill>
                  <a:schemeClr val="tx1"/>
                </a:solidFill>
              </a:rPr>
              <a:t> :</a:t>
            </a:r>
            <a:r>
              <a:rPr lang="zh-TW" altLang="en-US" dirty="0">
                <a:solidFill>
                  <a:schemeClr val="tx1"/>
                </a:solidFill>
              </a:rPr>
              <a:t>合成</a:t>
            </a:r>
            <a:r>
              <a:rPr lang="zh-TW" altLang="en-US" dirty="0"/>
              <a:t>完的</a:t>
            </a:r>
            <a:r>
              <a:rPr lang="en-US" altLang="zh-TW" dirty="0"/>
              <a:t>gate-level netlist (run function simulation)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.sdf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zh-TW" altLang="en-US" dirty="0"/>
              <a:t>有</a:t>
            </a:r>
            <a:r>
              <a:rPr lang="en-US" altLang="zh-TW" dirty="0"/>
              <a:t>cell</a:t>
            </a:r>
            <a:r>
              <a:rPr lang="zh-TW" altLang="en-US" dirty="0"/>
              <a:t>的</a:t>
            </a:r>
            <a:r>
              <a:rPr lang="en-US" altLang="zh-TW" dirty="0"/>
              <a:t>setup/ hold time</a:t>
            </a:r>
            <a:r>
              <a:rPr lang="zh-TW" altLang="en-US" dirty="0"/>
              <a:t>資訊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.ddc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.sdc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會有你下的</a:t>
            </a:r>
            <a:r>
              <a:rPr lang="en-US" altLang="zh-TW" dirty="0">
                <a:solidFill>
                  <a:schemeClr val="tx1"/>
                </a:solidFill>
              </a:rPr>
              <a:t>constraints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非常不建議用</a:t>
            </a:r>
            <a:r>
              <a:rPr lang="en-US" altLang="zh-TW" dirty="0" err="1">
                <a:solidFill>
                  <a:schemeClr val="tx1"/>
                </a:solidFill>
              </a:rPr>
              <a:t>compile_ultra</a:t>
            </a:r>
            <a:r>
              <a:rPr lang="en-US" altLang="zh-TW" dirty="0">
                <a:solidFill>
                  <a:schemeClr val="tx1"/>
                </a:solidFill>
              </a:rPr>
              <a:t> command,</a:t>
            </a:r>
            <a:r>
              <a:rPr lang="zh-TW" altLang="en-US" dirty="0">
                <a:solidFill>
                  <a:schemeClr val="tx1"/>
                </a:solidFill>
              </a:rPr>
              <a:t>常常合成出來的</a:t>
            </a:r>
            <a:r>
              <a:rPr lang="en-US" altLang="zh-TW" dirty="0">
                <a:solidFill>
                  <a:schemeClr val="tx1"/>
                </a:solidFill>
              </a:rPr>
              <a:t>function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en-US" altLang="zh-TW" dirty="0">
                <a:solidFill>
                  <a:schemeClr val="tx1"/>
                </a:solidFill>
              </a:rPr>
              <a:t>fail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2290926" y="1410789"/>
            <a:ext cx="8218695" cy="3090091"/>
            <a:chOff x="2290926" y="1410789"/>
            <a:chExt cx="8218695" cy="309009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b="10755"/>
            <a:stretch/>
          </p:blipFill>
          <p:spPr>
            <a:xfrm>
              <a:off x="2292532" y="1410789"/>
              <a:ext cx="4474028" cy="3648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t="-1" b="1162"/>
            <a:stretch/>
          </p:blipFill>
          <p:spPr>
            <a:xfrm>
              <a:off x="2290926" y="1898374"/>
              <a:ext cx="8218695" cy="260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右大括弧 11"/>
            <p:cNvSpPr/>
            <p:nvPr/>
          </p:nvSpPr>
          <p:spPr>
            <a:xfrm>
              <a:off x="9977120" y="2062480"/>
              <a:ext cx="294640" cy="12700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537028" y="3104624"/>
              <a:ext cx="2440092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/>
                <a:t>Change naming rule</a:t>
              </a:r>
              <a:endParaRPr lang="zh-TW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09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gate counts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7078074" cy="3861878"/>
          </a:xfrm>
        </p:spPr>
        <p:txBody>
          <a:bodyPr/>
          <a:lstStyle/>
          <a:p>
            <a:r>
              <a:rPr lang="en-US" altLang="zh-TW" dirty="0"/>
              <a:t>cad/CBDK/</a:t>
            </a:r>
            <a:r>
              <a:rPr lang="en-US" altLang="zh-TW" dirty="0">
                <a:solidFill>
                  <a:srgbClr val="FF0000"/>
                </a:solidFill>
              </a:rPr>
              <a:t>CBDK_TSMC018_Arm_v4.0 </a:t>
            </a:r>
            <a:r>
              <a:rPr lang="en-US" altLang="zh-TW" dirty="0">
                <a:solidFill>
                  <a:schemeClr val="tx1"/>
                </a:solidFill>
              </a:rPr>
              <a:t>\</a:t>
            </a:r>
          </a:p>
          <a:p>
            <a:pPr marL="0" indent="0">
              <a:buNone/>
            </a:pPr>
            <a:r>
              <a:rPr lang="en-US" altLang="zh-TW" dirty="0"/>
              <a:t>/CIC/doc</a:t>
            </a:r>
          </a:p>
          <a:p>
            <a:r>
              <a:rPr lang="zh-TW" altLang="en-US" dirty="0"/>
              <a:t>找</a:t>
            </a:r>
            <a:r>
              <a:rPr lang="en-US" altLang="zh-TW" dirty="0"/>
              <a:t>NAND21</a:t>
            </a:r>
            <a:r>
              <a:rPr lang="zh-TW" altLang="en-US" dirty="0"/>
              <a:t>的</a:t>
            </a:r>
            <a:r>
              <a:rPr lang="en-US" altLang="zh-TW" dirty="0"/>
              <a:t>datasheets</a:t>
            </a:r>
            <a:r>
              <a:rPr lang="zh-TW" altLang="en-US" dirty="0"/>
              <a:t>資訊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T18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NAND21</a:t>
            </a:r>
            <a:r>
              <a:rPr lang="zh-TW" altLang="en-US" dirty="0">
                <a:solidFill>
                  <a:srgbClr val="FF0000"/>
                </a:solidFill>
              </a:rPr>
              <a:t>面積約是</a:t>
            </a:r>
            <a:r>
              <a:rPr lang="en-US" altLang="zh-TW" dirty="0">
                <a:solidFill>
                  <a:srgbClr val="FF0000"/>
                </a:solidFill>
              </a:rPr>
              <a:t>9.9792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um</a:t>
            </a:r>
            <a:r>
              <a:rPr lang="en-US" altLang="zh-TW" baseline="30000" dirty="0">
                <a:solidFill>
                  <a:srgbClr val="FF0000"/>
                </a:solidFill>
              </a:rPr>
              <a:t>2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2215760" y="2812901"/>
            <a:ext cx="4053840" cy="855005"/>
            <a:chOff x="2733040" y="4116586"/>
            <a:chExt cx="4053840" cy="855005"/>
          </a:xfrm>
        </p:grpSpPr>
        <p:sp>
          <p:nvSpPr>
            <p:cNvPr id="12" name="文字方塊 11"/>
            <p:cNvSpPr txBox="1"/>
            <p:nvPr/>
          </p:nvSpPr>
          <p:spPr>
            <a:xfrm>
              <a:off x="2733040" y="4359422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gate counts = </a:t>
              </a:r>
              <a:endParaRPr lang="zh-TW" altLang="en-US" dirty="0"/>
            </a:p>
          </p:txBody>
        </p:sp>
        <p:cxnSp>
          <p:nvCxnSpPr>
            <p:cNvPr id="30" name="直線接點 29"/>
            <p:cNvCxnSpPr>
              <a:stCxn id="12" idx="3"/>
            </p:cNvCxnSpPr>
            <p:nvPr/>
          </p:nvCxnSpPr>
          <p:spPr>
            <a:xfrm>
              <a:off x="4477107" y="4544088"/>
              <a:ext cx="230977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4835973" y="4116586"/>
              <a:ext cx="1592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chip cell area</a:t>
              </a:r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835973" y="4602259"/>
              <a:ext cx="168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NAND21 area</a:t>
              </a:r>
              <a:endParaRPr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6775550" y="1985554"/>
            <a:ext cx="4621217" cy="3644438"/>
            <a:chOff x="6775550" y="1985554"/>
            <a:chExt cx="4621217" cy="3644438"/>
          </a:xfrm>
        </p:grpSpPr>
        <p:grpSp>
          <p:nvGrpSpPr>
            <p:cNvPr id="35" name="群組 34"/>
            <p:cNvGrpSpPr/>
            <p:nvPr/>
          </p:nvGrpSpPr>
          <p:grpSpPr>
            <a:xfrm>
              <a:off x="6775550" y="1985554"/>
              <a:ext cx="4621217" cy="3286707"/>
              <a:chOff x="6775550" y="342200"/>
              <a:chExt cx="4621217" cy="3286707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75550" y="342200"/>
                <a:ext cx="4621217" cy="3286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橢圓 3"/>
              <p:cNvSpPr/>
              <p:nvPr/>
            </p:nvSpPr>
            <p:spPr>
              <a:xfrm>
                <a:off x="10035862" y="3008830"/>
                <a:ext cx="1341120" cy="2739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字方塊 35"/>
            <p:cNvSpPr txBox="1"/>
            <p:nvPr/>
          </p:nvSpPr>
          <p:spPr>
            <a:xfrm>
              <a:off x="8191453" y="5260660"/>
              <a:ext cx="2670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cell area </a:t>
              </a:r>
              <a:r>
                <a:rPr lang="zh-TW" altLang="en-US" dirty="0">
                  <a:solidFill>
                    <a:srgbClr val="FF0000"/>
                  </a:solidFill>
                </a:rPr>
                <a:t>不是 </a:t>
              </a:r>
              <a:r>
                <a:rPr lang="en-US" altLang="zh-TW" dirty="0">
                  <a:solidFill>
                    <a:srgbClr val="FF0000"/>
                  </a:solidFill>
                </a:rPr>
                <a:t>total area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手繪多邊形 36"/>
            <p:cNvSpPr/>
            <p:nvPr/>
          </p:nvSpPr>
          <p:spPr>
            <a:xfrm>
              <a:off x="9479280" y="4815840"/>
              <a:ext cx="447040" cy="426720"/>
            </a:xfrm>
            <a:custGeom>
              <a:avLst/>
              <a:gdLst>
                <a:gd name="connsiteX0" fmla="*/ 447040 w 447040"/>
                <a:gd name="connsiteY0" fmla="*/ 0 h 426720"/>
                <a:gd name="connsiteX1" fmla="*/ 365760 w 447040"/>
                <a:gd name="connsiteY1" fmla="*/ 20320 h 426720"/>
                <a:gd name="connsiteX2" fmla="*/ 304800 w 447040"/>
                <a:gd name="connsiteY2" fmla="*/ 71120 h 426720"/>
                <a:gd name="connsiteX3" fmla="*/ 274320 w 447040"/>
                <a:gd name="connsiteY3" fmla="*/ 91440 h 426720"/>
                <a:gd name="connsiteX4" fmla="*/ 264160 w 447040"/>
                <a:gd name="connsiteY4" fmla="*/ 121920 h 426720"/>
                <a:gd name="connsiteX5" fmla="*/ 386080 w 447040"/>
                <a:gd name="connsiteY5" fmla="*/ 223520 h 426720"/>
                <a:gd name="connsiteX6" fmla="*/ 396240 w 447040"/>
                <a:gd name="connsiteY6" fmla="*/ 193040 h 426720"/>
                <a:gd name="connsiteX7" fmla="*/ 325120 w 447040"/>
                <a:gd name="connsiteY7" fmla="*/ 182880 h 426720"/>
                <a:gd name="connsiteX8" fmla="*/ 274320 w 447040"/>
                <a:gd name="connsiteY8" fmla="*/ 193040 h 426720"/>
                <a:gd name="connsiteX9" fmla="*/ 182880 w 447040"/>
                <a:gd name="connsiteY9" fmla="*/ 243840 h 426720"/>
                <a:gd name="connsiteX10" fmla="*/ 121920 w 447040"/>
                <a:gd name="connsiteY10" fmla="*/ 304800 h 426720"/>
                <a:gd name="connsiteX11" fmla="*/ 91440 w 447040"/>
                <a:gd name="connsiteY11" fmla="*/ 325120 h 426720"/>
                <a:gd name="connsiteX12" fmla="*/ 50800 w 447040"/>
                <a:gd name="connsiteY12" fmla="*/ 386080 h 426720"/>
                <a:gd name="connsiteX13" fmla="*/ 0 w 447040"/>
                <a:gd name="connsiteY13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040" h="426720">
                  <a:moveTo>
                    <a:pt x="447040" y="0"/>
                  </a:moveTo>
                  <a:cubicBezTo>
                    <a:pt x="427718" y="3864"/>
                    <a:pt x="386588" y="9906"/>
                    <a:pt x="365760" y="20320"/>
                  </a:cubicBezTo>
                  <a:cubicBezTo>
                    <a:pt x="327922" y="39239"/>
                    <a:pt x="338505" y="43033"/>
                    <a:pt x="304800" y="71120"/>
                  </a:cubicBezTo>
                  <a:cubicBezTo>
                    <a:pt x="295419" y="78937"/>
                    <a:pt x="284480" y="84667"/>
                    <a:pt x="274320" y="91440"/>
                  </a:cubicBezTo>
                  <a:cubicBezTo>
                    <a:pt x="270933" y="101600"/>
                    <a:pt x="264160" y="111210"/>
                    <a:pt x="264160" y="121920"/>
                  </a:cubicBezTo>
                  <a:cubicBezTo>
                    <a:pt x="264160" y="272165"/>
                    <a:pt x="250613" y="235835"/>
                    <a:pt x="386080" y="223520"/>
                  </a:cubicBezTo>
                  <a:cubicBezTo>
                    <a:pt x="389467" y="213360"/>
                    <a:pt x="400217" y="202984"/>
                    <a:pt x="396240" y="193040"/>
                  </a:cubicBezTo>
                  <a:cubicBezTo>
                    <a:pt x="382025" y="157503"/>
                    <a:pt x="345720" y="178302"/>
                    <a:pt x="325120" y="182880"/>
                  </a:cubicBezTo>
                  <a:cubicBezTo>
                    <a:pt x="308263" y="186626"/>
                    <a:pt x="291073" y="188852"/>
                    <a:pt x="274320" y="193040"/>
                  </a:cubicBezTo>
                  <a:cubicBezTo>
                    <a:pt x="240251" y="201557"/>
                    <a:pt x="208104" y="218616"/>
                    <a:pt x="182880" y="243840"/>
                  </a:cubicBezTo>
                  <a:cubicBezTo>
                    <a:pt x="162560" y="264160"/>
                    <a:pt x="145830" y="288860"/>
                    <a:pt x="121920" y="304800"/>
                  </a:cubicBezTo>
                  <a:lnTo>
                    <a:pt x="91440" y="325120"/>
                  </a:lnTo>
                  <a:cubicBezTo>
                    <a:pt x="77893" y="345440"/>
                    <a:pt x="71120" y="372533"/>
                    <a:pt x="50800" y="386080"/>
                  </a:cubicBezTo>
                  <a:cubicBezTo>
                    <a:pt x="12350" y="411713"/>
                    <a:pt x="28954" y="397766"/>
                    <a:pt x="0" y="42672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72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report_power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7078074" cy="3861878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8" y="1410789"/>
            <a:ext cx="7514988" cy="29495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群組 42"/>
          <p:cNvGrpSpPr/>
          <p:nvPr/>
        </p:nvGrpSpPr>
        <p:grpSpPr>
          <a:xfrm>
            <a:off x="2575299" y="1141383"/>
            <a:ext cx="8750904" cy="3526772"/>
            <a:chOff x="2575299" y="1141383"/>
            <a:chExt cx="8750904" cy="3526772"/>
          </a:xfrm>
        </p:grpSpPr>
        <p:grpSp>
          <p:nvGrpSpPr>
            <p:cNvPr id="41" name="群組 40"/>
            <p:cNvGrpSpPr/>
            <p:nvPr/>
          </p:nvGrpSpPr>
          <p:grpSpPr>
            <a:xfrm>
              <a:off x="2575299" y="1141383"/>
              <a:ext cx="8750904" cy="3218995"/>
              <a:chOff x="2575299" y="1141383"/>
              <a:chExt cx="8750904" cy="3218995"/>
            </a:xfrm>
          </p:grpSpPr>
          <p:sp>
            <p:nvSpPr>
              <p:cNvPr id="31" name="橢圓 30"/>
              <p:cNvSpPr/>
              <p:nvPr/>
            </p:nvSpPr>
            <p:spPr>
              <a:xfrm>
                <a:off x="2575299" y="1715589"/>
                <a:ext cx="1427741" cy="41067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24880" y="1141383"/>
                <a:ext cx="5301323" cy="11695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Dynamic power: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(1)Switch power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(2)Internal power</a:t>
                </a: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     1. short circuit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: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pmos and nmos 0&lt;-&gt;1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會有瞬間兩個都導通</a:t>
                </a:r>
                <a:endParaRPr lang="en-US" altLang="zh-TW" sz="1400" dirty="0">
                  <a:solidFill>
                    <a:srgbClr val="FF0000"/>
                  </a:solidFill>
                </a:endParaRPr>
              </a:p>
              <a:p>
                <a:r>
                  <a:rPr lang="en-US" altLang="zh-TW" sz="1400" dirty="0">
                    <a:solidFill>
                      <a:srgbClr val="FF0000"/>
                    </a:solidFill>
                  </a:rPr>
                  <a:t>     2. charging internal load </a:t>
                </a:r>
                <a:r>
                  <a:rPr lang="zh-TW" altLang="en-US" sz="1400" dirty="0">
                    <a:solidFill>
                      <a:srgbClr val="FF0000"/>
                    </a:solidFill>
                  </a:rPr>
                  <a:t>充放電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 </a:t>
                </a:r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7802880" y="3958045"/>
                <a:ext cx="914400" cy="4023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7189606" y="4360378"/>
              <a:ext cx="2630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通常</a:t>
              </a:r>
              <a:r>
                <a:rPr lang="en-US" altLang="zh-TW" sz="1400" dirty="0"/>
                <a:t>core power</a:t>
              </a:r>
              <a:r>
                <a:rPr lang="zh-TW" altLang="en-US" sz="1400" dirty="0"/>
                <a:t>都</a:t>
              </a:r>
              <a:r>
                <a:rPr lang="en-US" altLang="zh-TW" sz="1400" dirty="0"/>
                <a:t>10</a:t>
              </a:r>
              <a:r>
                <a:rPr lang="zh-TW" altLang="en-US" sz="1400" dirty="0"/>
                <a:t> </a:t>
              </a:r>
              <a:r>
                <a:rPr lang="en-US" altLang="zh-TW" sz="1400" dirty="0" err="1"/>
                <a:t>mW</a:t>
              </a:r>
              <a:r>
                <a:rPr lang="zh-TW" altLang="en-US" sz="1400" dirty="0"/>
                <a:t>以下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08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en-US" altLang="zh-TW" dirty="0"/>
              <a:t>report_timing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" name="矩形 10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內容版面配置區 2"/>
          <p:cNvSpPr>
            <a:spLocks noGrp="1"/>
          </p:cNvSpPr>
          <p:nvPr>
            <p:ph idx="1"/>
          </p:nvPr>
        </p:nvSpPr>
        <p:spPr>
          <a:xfrm>
            <a:off x="2198344" y="1410790"/>
            <a:ext cx="8561096" cy="3861878"/>
          </a:xfrm>
        </p:spPr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setup time &gt;report_timing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setup time violation &gt;compile –incremental_mapping –map_effort high</a:t>
            </a:r>
          </a:p>
          <a:p>
            <a:r>
              <a:rPr lang="zh-TW" altLang="en-US" dirty="0"/>
              <a:t>檢查</a:t>
            </a:r>
            <a:r>
              <a:rPr lang="en-US" altLang="zh-TW" dirty="0"/>
              <a:t>hold time &gt;report_timing –delay_type min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hold time violation &gt;compile –inc –only_hold_time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setup time and hold time</a:t>
            </a:r>
            <a:r>
              <a:rPr lang="zh-TW" altLang="en-US" dirty="0">
                <a:solidFill>
                  <a:srgbClr val="FF0000"/>
                </a:solidFill>
              </a:rPr>
              <a:t> 的 </a:t>
            </a:r>
            <a:r>
              <a:rPr lang="en-US" altLang="zh-TW" dirty="0">
                <a:solidFill>
                  <a:srgbClr val="FF0000"/>
                </a:solidFill>
              </a:rPr>
              <a:t>slack</a:t>
            </a:r>
            <a:r>
              <a:rPr lang="zh-TW" altLang="en-US" dirty="0">
                <a:solidFill>
                  <a:srgbClr val="FF0000"/>
                </a:solidFill>
              </a:rPr>
              <a:t>都必須</a:t>
            </a:r>
            <a:r>
              <a:rPr lang="en-US" altLang="zh-TW" dirty="0">
                <a:solidFill>
                  <a:srgbClr val="FF0000"/>
                </a:solidFill>
              </a:rPr>
              <a:t>&gt;=0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最好不要剛好</a:t>
            </a:r>
            <a:r>
              <a:rPr lang="en-US" altLang="zh-TW" dirty="0">
                <a:solidFill>
                  <a:srgbClr val="FF0000"/>
                </a:solidFill>
              </a:rPr>
              <a:t>=0)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69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40080"/>
          </a:xfrm>
        </p:spPr>
        <p:txBody>
          <a:bodyPr/>
          <a:lstStyle/>
          <a:p>
            <a:r>
              <a:rPr lang="en-US" altLang="zh-TW" dirty="0"/>
              <a:t>DC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412240"/>
            <a:ext cx="8598907" cy="4629123"/>
          </a:xfrm>
        </p:spPr>
        <p:txBody>
          <a:bodyPr/>
          <a:lstStyle/>
          <a:p>
            <a:r>
              <a:rPr lang="en-US" altLang="zh-TW" dirty="0"/>
              <a:t>Rncverilog</a:t>
            </a:r>
            <a:r>
              <a:rPr lang="zh-TW" altLang="en-US" dirty="0"/>
              <a:t> </a:t>
            </a:r>
            <a:r>
              <a:rPr lang="en-US" altLang="zh-TW" dirty="0"/>
              <a:t>–f run_syn.f </a:t>
            </a:r>
          </a:p>
          <a:p>
            <a:r>
              <a:rPr lang="en-US" altLang="zh-TW" dirty="0"/>
              <a:t>RnWave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如果跑不對，可能要修</a:t>
            </a:r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，從</a:t>
            </a:r>
            <a:r>
              <a:rPr lang="en-US" altLang="zh-TW" dirty="0"/>
              <a:t>nWave</a:t>
            </a:r>
            <a:r>
              <a:rPr lang="zh-TW" altLang="en-US" dirty="0"/>
              <a:t>看波形哪裡錯了，很有可能出錯會是</a:t>
            </a:r>
            <a:r>
              <a:rPr lang="en-US" altLang="zh-TW" dirty="0"/>
              <a:t>latch</a:t>
            </a:r>
            <a:r>
              <a:rPr lang="zh-TW" altLang="en-US" dirty="0"/>
              <a:t>或是</a:t>
            </a:r>
            <a:r>
              <a:rPr lang="en-US" altLang="zh-TW" dirty="0"/>
              <a:t>combinational block</a:t>
            </a:r>
            <a:r>
              <a:rPr lang="zh-TW" altLang="en-US" dirty="0"/>
              <a:t>的地方。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60" y="1515977"/>
            <a:ext cx="5890260" cy="3098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34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7219" y="244576"/>
            <a:ext cx="8598907" cy="6096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Flow Chart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777219" y="761579"/>
            <a:ext cx="8494103" cy="5882290"/>
            <a:chOff x="777219" y="854176"/>
            <a:chExt cx="8494103" cy="5882290"/>
          </a:xfrm>
        </p:grpSpPr>
        <p:sp>
          <p:nvSpPr>
            <p:cNvPr id="95" name="矩形 94"/>
            <p:cNvSpPr/>
            <p:nvPr/>
          </p:nvSpPr>
          <p:spPr>
            <a:xfrm>
              <a:off x="4820489" y="854176"/>
              <a:ext cx="4450833" cy="58822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42"/>
            <p:cNvGrpSpPr/>
            <p:nvPr/>
          </p:nvGrpSpPr>
          <p:grpSpPr>
            <a:xfrm>
              <a:off x="777219" y="949234"/>
              <a:ext cx="1530552" cy="5756366"/>
              <a:chOff x="777219" y="949234"/>
              <a:chExt cx="1530552" cy="575636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77219" y="949234"/>
                <a:ext cx="1530552" cy="575636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869875" y="968694"/>
                <a:ext cx="1345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Implementation</a:t>
                </a:r>
                <a:endParaRPr lang="zh-TW" altLang="en-US" sz="1200" dirty="0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914400" y="1863634"/>
              <a:ext cx="1227908" cy="1135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Logic Synthesis</a:t>
              </a:r>
            </a:p>
            <a:p>
              <a:pPr algn="ctr"/>
              <a:r>
                <a:rPr lang="en-US" altLang="zh-TW" sz="1400" dirty="0">
                  <a:solidFill>
                    <a:srgbClr val="FF0000"/>
                  </a:solidFill>
                </a:rPr>
                <a:t>(DC)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14400" y="3243207"/>
              <a:ext cx="1227908" cy="1124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Automatic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Place &amp; Route</a:t>
              </a:r>
            </a:p>
            <a:p>
              <a:pPr algn="ctr"/>
              <a:r>
                <a:rPr lang="en-US" altLang="zh-TW" sz="1400" dirty="0">
                  <a:solidFill>
                    <a:srgbClr val="FF0000"/>
                  </a:solidFill>
                </a:rPr>
                <a:t>(ICC)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2943497" y="1375954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RTL</a:t>
              </a:r>
              <a:r>
                <a:rPr lang="zh-TW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code</a:t>
              </a:r>
              <a:endPara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943496" y="259079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Gate-level netlist</a:t>
              </a:r>
              <a:endParaRPr lang="zh-TW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943495" y="387966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Post layout</a:t>
              </a:r>
            </a:p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Gate-level netlist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2943495" y="5168539"/>
              <a:ext cx="1262743" cy="975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GDS layout</a:t>
              </a:r>
              <a:endParaRPr lang="zh-TW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990582" y="110076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.v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875479" y="232186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_syn.v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97030" y="3574314"/>
              <a:ext cx="562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_pr.v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891997" y="4887727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.gds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71175" y="5866900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(</a:t>
              </a:r>
              <a:r>
                <a:rPr lang="zh-TW" altLang="en-US" sz="1200" dirty="0"/>
                <a:t>下線晶片用檔</a:t>
              </a:r>
              <a:r>
                <a:rPr lang="en-US" altLang="zh-TW" sz="1200" dirty="0"/>
                <a:t>)</a:t>
              </a:r>
              <a:endParaRPr lang="zh-TW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4400" y="5664927"/>
              <a:ext cx="1227908" cy="957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Tape out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線單箭頭接點 17"/>
            <p:cNvCxnSpPr/>
            <p:nvPr/>
          </p:nvCxnSpPr>
          <p:spPr>
            <a:xfrm flipH="1" flipV="1">
              <a:off x="2142309" y="2090057"/>
              <a:ext cx="795963" cy="5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2163892" y="2802418"/>
              <a:ext cx="786572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 flipV="1">
              <a:off x="2125949" y="3392860"/>
              <a:ext cx="795963" cy="5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2151700" y="4080967"/>
              <a:ext cx="786572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2377440" y="4080967"/>
              <a:ext cx="0" cy="12802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2377440" y="5361612"/>
              <a:ext cx="556260" cy="72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H="1" flipV="1">
              <a:off x="2149930" y="6448698"/>
              <a:ext cx="1408610" cy="21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3556000" y="6176554"/>
              <a:ext cx="5080" cy="2692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846917" y="6383711"/>
              <a:ext cx="1362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(</a:t>
              </a:r>
              <a:r>
                <a:rPr lang="zh-TW" altLang="en-US" sz="1100" dirty="0"/>
                <a:t>包</a:t>
              </a:r>
              <a:r>
                <a:rPr lang="en-US" altLang="zh-TW" sz="1100" dirty="0"/>
                <a:t>bounding pad)</a:t>
              </a:r>
              <a:endParaRPr lang="zh-TW" altLang="en-US" sz="11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8717" y="1406115"/>
              <a:ext cx="2407920" cy="844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RTL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Lint Check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Code Coverage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756274" y="2569082"/>
              <a:ext cx="2407920" cy="1018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Gate-level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(pre-sim)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Static Timing Analysis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756274" y="3846970"/>
              <a:ext cx="2407920" cy="1040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Gate-level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(post-sim)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Static Timing Analysis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748717" y="5828728"/>
              <a:ext cx="2407920" cy="864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Transistor-level Simulation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Transistor-level STA</a:t>
              </a:r>
            </a:p>
            <a:p>
              <a:r>
                <a:rPr lang="en-US" altLang="zh-TW" sz="1400" dirty="0">
                  <a:solidFill>
                    <a:schemeClr val="tx1"/>
                  </a:solidFill>
                </a:rPr>
                <a:t>Power Analysis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117297" y="2342103"/>
              <a:ext cx="886981" cy="3198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Formal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117297" y="3551302"/>
              <a:ext cx="886981" cy="3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Formal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117297" y="4709541"/>
              <a:ext cx="886981" cy="33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LVS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17297" y="5183776"/>
              <a:ext cx="886981" cy="37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DRC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117297" y="5679351"/>
              <a:ext cx="886981" cy="35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Extraction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單箭頭接點 53"/>
            <p:cNvCxnSpPr>
              <a:endCxn id="45" idx="1"/>
            </p:cNvCxnSpPr>
            <p:nvPr/>
          </p:nvCxnSpPr>
          <p:spPr>
            <a:xfrm flipV="1">
              <a:off x="4216400" y="1828297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4223957" y="3107089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4223957" y="4384950"/>
              <a:ext cx="2532317" cy="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>
              <a:off x="4483326" y="2377747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>
              <a:off x="4496389" y="2582398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4473286" y="1834395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flipH="1" flipV="1">
              <a:off x="4492752" y="2590800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4506186" y="3680767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4496146" y="3137415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4496389" y="3838568"/>
              <a:ext cx="628606" cy="84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 flipV="1">
              <a:off x="4492752" y="3846970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4513806" y="4762807"/>
              <a:ext cx="591594" cy="2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 flipV="1">
              <a:off x="4492752" y="4223811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4495800" y="4941570"/>
              <a:ext cx="610247" cy="6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H="1" flipV="1">
              <a:off x="4492752" y="4944049"/>
              <a:ext cx="4918" cy="514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4223957" y="5468112"/>
              <a:ext cx="878395" cy="3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4516169" y="5849276"/>
              <a:ext cx="591594" cy="2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V="1">
              <a:off x="4495115" y="5310280"/>
              <a:ext cx="0" cy="538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6760771" y="5177077"/>
              <a:ext cx="2395866" cy="37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Transistor netlist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直線單箭頭接點 87"/>
            <p:cNvCxnSpPr>
              <a:endCxn id="87" idx="1"/>
            </p:cNvCxnSpPr>
            <p:nvPr/>
          </p:nvCxnSpPr>
          <p:spPr>
            <a:xfrm>
              <a:off x="6019800" y="5354320"/>
              <a:ext cx="740971" cy="78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>
              <a:endCxn id="48" idx="0"/>
            </p:cNvCxnSpPr>
            <p:nvPr/>
          </p:nvCxnSpPr>
          <p:spPr>
            <a:xfrm>
              <a:off x="7951470" y="5562600"/>
              <a:ext cx="1207" cy="266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文字方塊 95"/>
            <p:cNvSpPr txBox="1"/>
            <p:nvPr/>
          </p:nvSpPr>
          <p:spPr>
            <a:xfrm>
              <a:off x="4868390" y="886761"/>
              <a:ext cx="1135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Verification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85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IC compile</a:t>
            </a:r>
          </a:p>
          <a:p>
            <a:r>
              <a:rPr lang="en-US" altLang="zh-TW" dirty="0"/>
              <a:t>APR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8968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Design Setup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35601" y="1814285"/>
            <a:ext cx="1490346" cy="39769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35601" y="1243874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073" y="2130543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389347" y="1553028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105025" y="1814285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24073" y="272845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4073" y="334248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4073" y="3952810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4073" y="456313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4073" y="516964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54" y="2816529"/>
            <a:ext cx="9073038" cy="3557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內容版面配置區 2"/>
          <p:cNvSpPr>
            <a:spLocks noGrp="1"/>
          </p:cNvSpPr>
          <p:nvPr>
            <p:ph idx="1"/>
          </p:nvPr>
        </p:nvSpPr>
        <p:spPr>
          <a:xfrm>
            <a:off x="2566354" y="1145842"/>
            <a:ext cx="8288496" cy="5108838"/>
          </a:xfrm>
        </p:spPr>
        <p:txBody>
          <a:bodyPr>
            <a:normAutofit/>
          </a:bodyPr>
          <a:lstStyle/>
          <a:p>
            <a:r>
              <a:rPr lang="zh-TW" altLang="en-US" sz="1400" dirty="0"/>
              <a:t>一樣必須在有</a:t>
            </a:r>
            <a:r>
              <a:rPr lang="en-US" altLang="zh-TW" sz="1400" dirty="0">
                <a:solidFill>
                  <a:srgbClr val="FF0000"/>
                </a:solidFill>
              </a:rPr>
              <a:t>.synopsys_dc.setup</a:t>
            </a:r>
            <a:r>
              <a:rPr lang="zh-TW" altLang="en-US" sz="1400" dirty="0"/>
              <a:t>檔案下的資料夾才能 </a:t>
            </a:r>
            <a:r>
              <a:rPr lang="en-US" altLang="zh-TW" sz="1400" dirty="0"/>
              <a:t>run </a:t>
            </a:r>
            <a:r>
              <a:rPr lang="en-US" altLang="zh-TW" sz="1400" dirty="0">
                <a:solidFill>
                  <a:srgbClr val="FF0000"/>
                </a:solidFill>
              </a:rPr>
              <a:t>Ricc_shell -</a:t>
            </a:r>
            <a:r>
              <a:rPr lang="en-US" altLang="zh-TW" sz="1400" dirty="0" err="1">
                <a:solidFill>
                  <a:srgbClr val="FF0000"/>
                </a:solidFill>
              </a:rPr>
              <a:t>gui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/>
              <a:t>Create library</a:t>
            </a:r>
          </a:p>
          <a:p>
            <a:r>
              <a:rPr lang="en-US" altLang="zh-TW" sz="1400" dirty="0"/>
              <a:t>Import design (*_syn.v)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將用</a:t>
            </a:r>
            <a:r>
              <a:rPr lang="en-US" altLang="zh-TW" sz="1400" dirty="0"/>
              <a:t>DC</a:t>
            </a:r>
            <a:r>
              <a:rPr lang="zh-TW" altLang="en-US" sz="1400" dirty="0"/>
              <a:t>合成完的</a:t>
            </a:r>
            <a:r>
              <a:rPr lang="en-US" altLang="zh-TW" sz="1400" dirty="0"/>
              <a:t>netlist</a:t>
            </a:r>
            <a:r>
              <a:rPr lang="zh-TW" altLang="en-US" sz="1400" dirty="0"/>
              <a:t>檔讀進來</a:t>
            </a:r>
            <a:endParaRPr lang="en-US" altLang="zh-TW" sz="1400" dirty="0"/>
          </a:p>
          <a:p>
            <a:r>
              <a:rPr lang="en-US" altLang="zh-TW" sz="1400" dirty="0"/>
              <a:t>TLU+</a:t>
            </a:r>
          </a:p>
          <a:p>
            <a:r>
              <a:rPr lang="en-US" altLang="zh-TW" sz="1400" dirty="0"/>
              <a:t>Read constraints (.sdc)</a:t>
            </a:r>
            <a:endParaRPr lang="zh-TW" altLang="en-US" sz="1400" dirty="0"/>
          </a:p>
        </p:txBody>
      </p:sp>
      <p:sp>
        <p:nvSpPr>
          <p:cNvPr id="37" name="橢圓 36"/>
          <p:cNvSpPr/>
          <p:nvPr/>
        </p:nvSpPr>
        <p:spPr>
          <a:xfrm>
            <a:off x="6390640" y="4149903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236710" y="4405922"/>
            <a:ext cx="516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FRAM</a:t>
            </a:r>
            <a:r>
              <a:rPr lang="zh-TW" altLang="en-US" sz="1200" dirty="0">
                <a:solidFill>
                  <a:srgbClr val="FF0000"/>
                </a:solidFill>
              </a:rPr>
              <a:t>是假</a:t>
            </a:r>
            <a:r>
              <a:rPr lang="en-US" altLang="zh-TW" sz="1200" dirty="0">
                <a:solidFill>
                  <a:srgbClr val="FF0000"/>
                </a:solidFill>
              </a:rPr>
              <a:t>layout </a:t>
            </a:r>
            <a:r>
              <a:rPr lang="zh-TW" altLang="en-US" sz="1200" dirty="0">
                <a:solidFill>
                  <a:srgbClr val="FF0000"/>
                </a:solidFill>
              </a:rPr>
              <a:t>精簡版的</a:t>
            </a:r>
            <a:r>
              <a:rPr lang="en-US" altLang="zh-TW" sz="1200" dirty="0">
                <a:solidFill>
                  <a:srgbClr val="FF0000"/>
                </a:solidFill>
              </a:rPr>
              <a:t>layout</a:t>
            </a:r>
            <a:r>
              <a:rPr lang="zh-TW" altLang="en-US" sz="1200" dirty="0">
                <a:solidFill>
                  <a:srgbClr val="FF0000"/>
                </a:solidFill>
              </a:rPr>
              <a:t>只有</a:t>
            </a:r>
            <a:r>
              <a:rPr lang="en-US" altLang="zh-TW" sz="1200" dirty="0">
                <a:solidFill>
                  <a:srgbClr val="FF0000"/>
                </a:solidFill>
              </a:rPr>
              <a:t>metal1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layer</a:t>
            </a:r>
            <a:r>
              <a:rPr lang="zh-TW" altLang="en-US" sz="1200" dirty="0">
                <a:solidFill>
                  <a:srgbClr val="FF0000"/>
                </a:solidFill>
              </a:rPr>
              <a:t>以上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保護製程機密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8544560" y="3699804"/>
            <a:ext cx="273058" cy="23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7866170" y="3447812"/>
            <a:ext cx="4046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.tf</a:t>
            </a:r>
            <a:r>
              <a:rPr lang="zh-TW" altLang="en-US" sz="1200" dirty="0">
                <a:solidFill>
                  <a:srgbClr val="FF0000"/>
                </a:solidFill>
              </a:rPr>
              <a:t>是製程參數檔 裡面有關於每層</a:t>
            </a:r>
            <a:r>
              <a:rPr lang="en-US" altLang="zh-TW" sz="1200" dirty="0">
                <a:solidFill>
                  <a:srgbClr val="FF0000"/>
                </a:solidFill>
              </a:rPr>
              <a:t>metal</a:t>
            </a:r>
            <a:r>
              <a:rPr lang="zh-TW" altLang="en-US" sz="1200" dirty="0">
                <a:solidFill>
                  <a:srgbClr val="FF0000"/>
                </a:solidFill>
              </a:rPr>
              <a:t>的相關資訊 等等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443232" y="3877207"/>
            <a:ext cx="273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tpz*</a:t>
            </a:r>
            <a:r>
              <a:rPr lang="zh-TW" altLang="en-US" sz="1200" dirty="0">
                <a:solidFill>
                  <a:srgbClr val="FF0000"/>
                </a:solidFill>
              </a:rPr>
              <a:t>是</a:t>
            </a:r>
            <a:r>
              <a:rPr lang="en-US" altLang="zh-TW" sz="1200" dirty="0">
                <a:solidFill>
                  <a:srgbClr val="FF0000"/>
                </a:solidFill>
              </a:rPr>
              <a:t>IO pad; tpb*</a:t>
            </a:r>
            <a:r>
              <a:rPr lang="zh-TW" altLang="en-US" sz="1200" dirty="0">
                <a:solidFill>
                  <a:srgbClr val="FF0000"/>
                </a:solidFill>
              </a:rPr>
              <a:t>是 </a:t>
            </a:r>
            <a:r>
              <a:rPr lang="en-US" altLang="zh-TW" sz="1200" dirty="0">
                <a:solidFill>
                  <a:srgbClr val="FF0000"/>
                </a:solidFill>
              </a:rPr>
              <a:t>bounding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5825806" y="3926683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3372910" y="4278574"/>
            <a:ext cx="38608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3676079" y="4314293"/>
            <a:ext cx="1710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自己命名</a:t>
            </a:r>
            <a:r>
              <a:rPr lang="en-US" altLang="zh-TW" sz="1200" dirty="0">
                <a:solidFill>
                  <a:srgbClr val="FF0000"/>
                </a:solidFill>
              </a:rPr>
              <a:t>library name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06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Create Starting Floorplan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470945" y="1424042"/>
            <a:ext cx="8288496" cy="1346926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US" altLang="zh-TW" dirty="0"/>
              <a:t>Create physical-only pad cells</a:t>
            </a:r>
          </a:p>
          <a:p>
            <a:pPr>
              <a:buFont typeface="+mj-lt"/>
              <a:buAutoNum type="alphaUcPeriod"/>
            </a:pPr>
            <a:r>
              <a:rPr lang="en-US" altLang="zh-TW" dirty="0"/>
              <a:t>Specify pad cell locations (io.tdf)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44" y="2310711"/>
            <a:ext cx="6378416" cy="2374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右大括弧 7"/>
          <p:cNvSpPr/>
          <p:nvPr/>
        </p:nvSpPr>
        <p:spPr>
          <a:xfrm>
            <a:off x="8016240" y="3648076"/>
            <a:ext cx="254000" cy="63944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270240" y="3783132"/>
            <a:ext cx="145071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設定四個</a:t>
            </a:r>
            <a:r>
              <a:rPr lang="en-US" altLang="zh-TW" sz="1400" dirty="0">
                <a:solidFill>
                  <a:srgbClr val="FF0000"/>
                </a:solidFill>
              </a:rPr>
              <a:t>corner</a:t>
            </a:r>
          </a:p>
        </p:txBody>
      </p:sp>
      <p:sp>
        <p:nvSpPr>
          <p:cNvPr id="11" name="橢圓 10"/>
          <p:cNvSpPr/>
          <p:nvPr/>
        </p:nvSpPr>
        <p:spPr>
          <a:xfrm>
            <a:off x="6797040" y="4400695"/>
            <a:ext cx="762000" cy="349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429625" y="2474783"/>
            <a:ext cx="304800" cy="2580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790434" y="2486025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DGZ: Digital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8278366" y="2709494"/>
            <a:ext cx="190500" cy="196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790434" y="2667247"/>
            <a:ext cx="98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1: core pad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2: IO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124575" y="2855385"/>
            <a:ext cx="361950" cy="249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428727" y="2919599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TSMC</a:t>
            </a:r>
            <a:r>
              <a:rPr lang="zh-TW" altLang="en-US" sz="1200" dirty="0">
                <a:solidFill>
                  <a:srgbClr val="FF0000"/>
                </a:solidFill>
              </a:rPr>
              <a:t>有一個</a:t>
            </a:r>
            <a:r>
              <a:rPr lang="en-US" altLang="zh-TW" sz="1200" dirty="0">
                <a:solidFill>
                  <a:srgbClr val="FF0000"/>
                </a:solidFill>
              </a:rPr>
              <a:t>IO</a:t>
            </a:r>
            <a:r>
              <a:rPr lang="zh-TW" altLang="en-US" sz="1200" dirty="0">
                <a:solidFill>
                  <a:srgbClr val="FF0000"/>
                </a:solidFill>
              </a:rPr>
              <a:t>要用</a:t>
            </a:r>
            <a:r>
              <a:rPr lang="en-US" altLang="zh-TW" sz="1200" dirty="0">
                <a:solidFill>
                  <a:srgbClr val="FF0000"/>
                </a:solidFill>
              </a:rPr>
              <a:t>POC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470944" y="4829329"/>
            <a:ext cx="49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補充</a:t>
            </a:r>
            <a:endParaRPr lang="en-US" altLang="zh-TW" dirty="0"/>
          </a:p>
          <a:p>
            <a:r>
              <a:rPr lang="en-US" altLang="zh-TW" dirty="0"/>
              <a:t>IO power pad</a:t>
            </a:r>
            <a:r>
              <a:rPr lang="zh-TW" altLang="en-US" dirty="0"/>
              <a:t> 擺放要四邊平均且交錯擺放。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(Shielding)</a:t>
            </a:r>
          </a:p>
        </p:txBody>
      </p:sp>
      <p:sp>
        <p:nvSpPr>
          <p:cNvPr id="40" name="矩形 39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0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 err="1"/>
              <a:t>io.tdf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10" y="3126810"/>
            <a:ext cx="7136553" cy="34395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群組 75"/>
          <p:cNvGrpSpPr/>
          <p:nvPr/>
        </p:nvGrpSpPr>
        <p:grpSpPr>
          <a:xfrm>
            <a:off x="4143239" y="270887"/>
            <a:ext cx="3467293" cy="2706619"/>
            <a:chOff x="3672189" y="129896"/>
            <a:chExt cx="3467293" cy="2706619"/>
          </a:xfrm>
        </p:grpSpPr>
        <p:grpSp>
          <p:nvGrpSpPr>
            <p:cNvPr id="61" name="群組 60"/>
            <p:cNvGrpSpPr/>
            <p:nvPr/>
          </p:nvGrpSpPr>
          <p:grpSpPr>
            <a:xfrm>
              <a:off x="4306024" y="550368"/>
              <a:ext cx="2091510" cy="1923057"/>
              <a:chOff x="4321263" y="769976"/>
              <a:chExt cx="2091510" cy="192305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328160" y="772160"/>
                <a:ext cx="2062480" cy="192024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953000" y="1327962"/>
                <a:ext cx="812800" cy="80863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core area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 flipV="1">
                <a:off x="4328160" y="1327962"/>
                <a:ext cx="2043430" cy="172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4331970" y="2138680"/>
                <a:ext cx="2039620" cy="635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4949190" y="781050"/>
                <a:ext cx="9120" cy="190477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5760260" y="772160"/>
                <a:ext cx="9120" cy="190477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4328160" y="1327962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28160" y="148361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328160" y="163926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327930" y="179121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327930" y="1946859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31970" y="210274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764529" y="1318182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764529" y="147383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764529" y="162948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64299" y="1781430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764299" y="1937079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68339" y="2092961"/>
                <a:ext cx="621030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5400000">
                <a:off x="4695494" y="1027280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5400000">
                <a:off x="4848825" y="1025625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5400000">
                <a:off x="5001442" y="1028472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 rot="5400000">
                <a:off x="5154773" y="1026817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5400000">
                <a:off x="5306475" y="1025096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5400000">
                <a:off x="5459806" y="1023441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>
                <a:off x="4704383" y="2391157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4857714" y="2389502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5400000">
                <a:off x="5010331" y="2392349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5163662" y="2390694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>
                <a:off x="5315364" y="2388973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5473772" y="2390670"/>
                <a:ext cx="554149" cy="47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4343205" y="2317237"/>
                <a:ext cx="5998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cornerLL</a:t>
                </a:r>
                <a:endParaRPr lang="zh-TW" altLang="en-US" sz="8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5789255" y="2317237"/>
                <a:ext cx="6142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cornerLR</a:t>
                </a:r>
                <a:endParaRPr lang="zh-TW" altLang="en-US" sz="8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5774457" y="945450"/>
                <a:ext cx="6383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cornerUR</a:t>
                </a:r>
                <a:endParaRPr lang="zh-TW" altLang="en-US" sz="8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4321263" y="946390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/>
                  <a:t>cornerUL</a:t>
                </a:r>
                <a:endParaRPr lang="zh-TW" altLang="en-US" sz="800" dirty="0"/>
              </a:p>
            </p:txBody>
          </p:sp>
        </p:grpSp>
        <p:sp>
          <p:nvSpPr>
            <p:cNvPr id="62" name="文字方塊 61"/>
            <p:cNvSpPr txBox="1"/>
            <p:nvPr/>
          </p:nvSpPr>
          <p:spPr>
            <a:xfrm>
              <a:off x="3672189" y="1789795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1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6513990" y="1789795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378887" y="220399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4364337" y="2521552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Side 4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6" name="向下箭號 65"/>
            <p:cNvSpPr/>
            <p:nvPr/>
          </p:nvSpPr>
          <p:spPr>
            <a:xfrm flipV="1">
              <a:off x="3833457" y="1011917"/>
              <a:ext cx="298312" cy="72903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" name="向下箭號 66"/>
            <p:cNvSpPr/>
            <p:nvPr/>
          </p:nvSpPr>
          <p:spPr>
            <a:xfrm flipV="1">
              <a:off x="6667327" y="1080936"/>
              <a:ext cx="299774" cy="64855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向下箭號 68"/>
            <p:cNvSpPr/>
            <p:nvPr/>
          </p:nvSpPr>
          <p:spPr>
            <a:xfrm rot="5400000" flipV="1">
              <a:off x="5217573" y="-86360"/>
              <a:ext cx="307330" cy="76372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向下箭號 69"/>
            <p:cNvSpPr/>
            <p:nvPr/>
          </p:nvSpPr>
          <p:spPr>
            <a:xfrm rot="5400000" flipV="1">
              <a:off x="5212477" y="2282963"/>
              <a:ext cx="320674" cy="76057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 flipV="1">
              <a:off x="3812785" y="1087942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3" name="文字方塊 72"/>
            <p:cNvSpPr txBox="1"/>
            <p:nvPr/>
          </p:nvSpPr>
          <p:spPr>
            <a:xfrm flipV="1">
              <a:off x="6646728" y="1080937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5400000" flipV="1">
              <a:off x="5129734" y="2320829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 rot="5400000" flipV="1">
              <a:off x="5129735" y="-31847"/>
              <a:ext cx="353943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1 2 3 4 5 </a:t>
              </a:r>
              <a:endParaRPr lang="zh-TW" altLang="en-US" sz="1100" dirty="0"/>
            </a:p>
          </p:txBody>
        </p:sp>
      </p:grpSp>
      <p:sp>
        <p:nvSpPr>
          <p:cNvPr id="78" name="圓角矩形 77"/>
          <p:cNvSpPr/>
          <p:nvPr/>
        </p:nvSpPr>
        <p:spPr>
          <a:xfrm>
            <a:off x="4283835" y="3091682"/>
            <a:ext cx="56610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圓角矩形 78"/>
          <p:cNvSpPr/>
          <p:nvPr/>
        </p:nvSpPr>
        <p:spPr>
          <a:xfrm>
            <a:off x="5460422" y="3105955"/>
            <a:ext cx="68809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圓角矩形 79"/>
          <p:cNvSpPr/>
          <p:nvPr/>
        </p:nvSpPr>
        <p:spPr>
          <a:xfrm>
            <a:off x="6204347" y="3102826"/>
            <a:ext cx="566102" cy="11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弧形向右箭號 80"/>
          <p:cNvSpPr/>
          <p:nvPr/>
        </p:nvSpPr>
        <p:spPr>
          <a:xfrm>
            <a:off x="3647145" y="2066413"/>
            <a:ext cx="520138" cy="1068552"/>
          </a:xfrm>
          <a:prstGeom prst="curvedRightArrow">
            <a:avLst>
              <a:gd name="adj1" fmla="val 17061"/>
              <a:gd name="adj2" fmla="val 50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6126685" y="1757683"/>
            <a:ext cx="815959" cy="380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/>
          <p:cNvCxnSpPr>
            <a:stCxn id="83" idx="5"/>
          </p:cNvCxnSpPr>
          <p:nvPr/>
        </p:nvCxnSpPr>
        <p:spPr>
          <a:xfrm>
            <a:off x="6823150" y="2082168"/>
            <a:ext cx="1101650" cy="90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>
            <a:off x="6841139" y="3007544"/>
            <a:ext cx="2720575" cy="12186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群組 95"/>
          <p:cNvGrpSpPr/>
          <p:nvPr/>
        </p:nvGrpSpPr>
        <p:grpSpPr>
          <a:xfrm>
            <a:off x="7583882" y="952058"/>
            <a:ext cx="2825010" cy="1878085"/>
            <a:chOff x="7850908" y="637534"/>
            <a:chExt cx="2825010" cy="1878085"/>
          </a:xfrm>
        </p:grpSpPr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3"/>
            <a:srcRect t="4506" r="823" b="7289"/>
            <a:stretch/>
          </p:blipFill>
          <p:spPr>
            <a:xfrm rot="16200000">
              <a:off x="8427933" y="1153176"/>
              <a:ext cx="1532872" cy="501588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9180572" y="2238620"/>
              <a:ext cx="1495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min_right_iospace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9296748" y="2238620"/>
              <a:ext cx="187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>
              <a:off x="8905588" y="2238620"/>
              <a:ext cx="187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文字方塊 94"/>
            <p:cNvSpPr txBox="1"/>
            <p:nvPr/>
          </p:nvSpPr>
          <p:spPr>
            <a:xfrm>
              <a:off x="7850908" y="2238619"/>
              <a:ext cx="13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min_left_iospace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13" name="直線單箭頭接點 11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123" name="矩形 122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Create Starting Floorplan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776233"/>
          </a:xfrm>
        </p:spPr>
        <p:txBody>
          <a:bodyPr/>
          <a:lstStyle/>
          <a:p>
            <a:pPr>
              <a:buFont typeface="+mj-lt"/>
              <a:buAutoNum type="alphaUcPeriod" startAt="3"/>
            </a:pPr>
            <a:r>
              <a:rPr lang="en-US" altLang="zh-TW" dirty="0"/>
              <a:t>Initialize the floorplan</a:t>
            </a:r>
          </a:p>
          <a:p>
            <a:pPr>
              <a:buFont typeface="+mj-lt"/>
              <a:buAutoNum type="alphaUcPeriod" startAt="3"/>
            </a:pPr>
            <a:r>
              <a:rPr lang="en-US" altLang="zh-TW" dirty="0"/>
              <a:t>Insert pad filler cells</a:t>
            </a:r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72" y="2340834"/>
            <a:ext cx="9374553" cy="430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內容版面配置區 3"/>
          <p:cNvSpPr txBox="1">
            <a:spLocks/>
          </p:cNvSpPr>
          <p:nvPr/>
        </p:nvSpPr>
        <p:spPr>
          <a:xfrm>
            <a:off x="2382472" y="3191133"/>
            <a:ext cx="6944746" cy="326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core utilization =</a:t>
            </a:r>
          </a:p>
          <a:p>
            <a:endParaRPr lang="en-US" altLang="zh-TW" dirty="0"/>
          </a:p>
          <a:p>
            <a:r>
              <a:rPr lang="en-US" altLang="zh-TW" dirty="0"/>
              <a:t>pad</a:t>
            </a:r>
            <a:r>
              <a:rPr lang="zh-TW" altLang="en-US" dirty="0"/>
              <a:t>間有空隙會導致開路，必須放</a:t>
            </a:r>
            <a:r>
              <a:rPr lang="en-US" altLang="zh-TW" dirty="0"/>
              <a:t> pad filler cells</a:t>
            </a:r>
            <a:r>
              <a:rPr lang="zh-TW" altLang="en-US" dirty="0"/>
              <a:t>接起來。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en-US" dirty="0"/>
          </a:p>
        </p:txBody>
      </p:sp>
      <p:sp>
        <p:nvSpPr>
          <p:cNvPr id="6" name="橢圓 5"/>
          <p:cNvSpPr/>
          <p:nvPr/>
        </p:nvSpPr>
        <p:spPr>
          <a:xfrm>
            <a:off x="7620000" y="2412511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705600" y="1883178"/>
            <a:ext cx="476566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core</a:t>
            </a:r>
            <a:r>
              <a:rPr lang="zh-TW" altLang="en-US" sz="1200" dirty="0">
                <a:solidFill>
                  <a:srgbClr val="FF0000"/>
                </a:solidFill>
              </a:rPr>
              <a:t>跟</a:t>
            </a:r>
            <a:r>
              <a:rPr lang="en-US" altLang="zh-TW" sz="1200" dirty="0">
                <a:solidFill>
                  <a:srgbClr val="FF0000"/>
                </a:solidFill>
              </a:rPr>
              <a:t>pad</a:t>
            </a:r>
            <a:r>
              <a:rPr lang="zh-TW" altLang="en-US" sz="1200" dirty="0">
                <a:solidFill>
                  <a:srgbClr val="FF0000"/>
                </a:solidFill>
              </a:rPr>
              <a:t>的空隙</a:t>
            </a:r>
            <a:r>
              <a:rPr lang="en-US" altLang="zh-TW" sz="1200" dirty="0">
                <a:solidFill>
                  <a:srgbClr val="FF0000"/>
                </a:solidFill>
              </a:rPr>
              <a:t>=</a:t>
            </a:r>
            <a:r>
              <a:rPr lang="zh-TW" altLang="en-US" sz="1200" dirty="0">
                <a:solidFill>
                  <a:srgbClr val="FF0000"/>
                </a:solidFill>
              </a:rPr>
              <a:t>長</a:t>
            </a:r>
            <a:r>
              <a:rPr lang="en-US" altLang="zh-TW" sz="1200" dirty="0">
                <a:solidFill>
                  <a:srgbClr val="FF0000"/>
                </a:solidFill>
              </a:rPr>
              <a:t>power ring</a:t>
            </a:r>
            <a:r>
              <a:rPr lang="zh-TW" altLang="en-US" sz="1200" dirty="0">
                <a:solidFill>
                  <a:srgbClr val="FF0000"/>
                </a:solidFill>
              </a:rPr>
              <a:t>的地方 </a:t>
            </a:r>
            <a:r>
              <a:rPr lang="en-US" altLang="zh-TW" sz="1200" dirty="0">
                <a:solidFill>
                  <a:srgbClr val="FF0000"/>
                </a:solidFill>
              </a:rPr>
              <a:t>; </a:t>
            </a:r>
            <a:r>
              <a:rPr lang="zh-TW" altLang="en-US" sz="1200" dirty="0">
                <a:solidFill>
                  <a:srgbClr val="FF0000"/>
                </a:solidFill>
              </a:rPr>
              <a:t>注意</a:t>
            </a:r>
            <a:r>
              <a:rPr lang="en-US" altLang="zh-TW" sz="1200" dirty="0">
                <a:solidFill>
                  <a:srgbClr val="FF0000"/>
                </a:solidFill>
              </a:rPr>
              <a:t>U18</a:t>
            </a:r>
            <a:r>
              <a:rPr lang="zh-TW" altLang="en-US" sz="1200" dirty="0">
                <a:solidFill>
                  <a:srgbClr val="FF0000"/>
                </a:solidFill>
              </a:rPr>
              <a:t>一定要</a:t>
            </a:r>
            <a:r>
              <a:rPr lang="en-US" altLang="zh-TW" sz="1200" dirty="0">
                <a:solidFill>
                  <a:srgbClr val="FF0000"/>
                </a:solidFill>
              </a:rPr>
              <a:t>&gt;=80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um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/>
          <p:cNvCxnSpPr>
            <a:endCxn id="6" idx="0"/>
          </p:cNvCxnSpPr>
          <p:nvPr/>
        </p:nvCxnSpPr>
        <p:spPr>
          <a:xfrm>
            <a:off x="7762875" y="2166496"/>
            <a:ext cx="0" cy="2460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4582310" y="3035893"/>
            <a:ext cx="4004366" cy="788989"/>
            <a:chOff x="4582310" y="3035893"/>
            <a:chExt cx="4004366" cy="788989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4733925" y="3404716"/>
              <a:ext cx="360997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582310" y="3035893"/>
              <a:ext cx="400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standard cell area + macro cell area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947307" y="3455550"/>
              <a:ext cx="118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core area</a:t>
              </a:r>
              <a:endParaRPr lang="zh-TW" altLang="en-US" dirty="0"/>
            </a:p>
          </p:txBody>
        </p:sp>
      </p:grpSp>
      <p:sp>
        <p:nvSpPr>
          <p:cNvPr id="42" name="橢圓 41"/>
          <p:cNvSpPr/>
          <p:nvPr/>
        </p:nvSpPr>
        <p:spPr>
          <a:xfrm>
            <a:off x="4858361" y="255496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5618809" y="255496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4568668" y="2800683"/>
            <a:ext cx="2423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must be from bigger to smaller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6298743" y="2581558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78677" y="2569003"/>
            <a:ext cx="285750" cy="256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775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Course Placement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96" y="1971169"/>
            <a:ext cx="6010433" cy="649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776233"/>
          </a:xfrm>
        </p:spPr>
        <p:txBody>
          <a:bodyPr/>
          <a:lstStyle/>
          <a:p>
            <a:r>
              <a:rPr lang="zh-TW" altLang="en-US" dirty="0"/>
              <a:t>只是初步的擺放</a:t>
            </a:r>
            <a:r>
              <a:rPr lang="en-US" altLang="zh-TW" dirty="0"/>
              <a:t>(</a:t>
            </a:r>
            <a:r>
              <a:rPr lang="zh-TW" altLang="en-US" dirty="0"/>
              <a:t>會在</a:t>
            </a:r>
            <a:r>
              <a:rPr lang="en-US" altLang="zh-TW" dirty="0"/>
              <a:t>chip</a:t>
            </a:r>
            <a:r>
              <a:rPr lang="zh-TW" altLang="en-US" dirty="0"/>
              <a:t>外</a:t>
            </a:r>
            <a:r>
              <a:rPr lang="en-US" altLang="zh-TW" dirty="0"/>
              <a:t>)</a:t>
            </a:r>
          </a:p>
        </p:txBody>
      </p:sp>
      <p:sp>
        <p:nvSpPr>
          <p:cNvPr id="9" name="橢圓 8"/>
          <p:cNvSpPr/>
          <p:nvPr/>
        </p:nvSpPr>
        <p:spPr>
          <a:xfrm>
            <a:off x="5191125" y="2260155"/>
            <a:ext cx="1943100" cy="460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04712" y="2742079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timing</a:t>
            </a:r>
            <a:r>
              <a:rPr lang="zh-TW" altLang="en-US" sz="1200" dirty="0">
                <a:solidFill>
                  <a:srgbClr val="FF0000"/>
                </a:solidFill>
              </a:rPr>
              <a:t>優化</a:t>
            </a:r>
          </a:p>
        </p:txBody>
      </p:sp>
      <p:sp>
        <p:nvSpPr>
          <p:cNvPr id="37" name="矩形 36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57" name="矩形 56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38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Analyze Congestion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1" y="1424042"/>
            <a:ext cx="7317153" cy="2739167"/>
          </a:xfrm>
        </p:spPr>
        <p:txBody>
          <a:bodyPr>
            <a:normAutofit/>
          </a:bodyPr>
          <a:lstStyle/>
          <a:p>
            <a:r>
              <a:rPr lang="zh-TW" altLang="en-US" dirty="0"/>
              <a:t>分析</a:t>
            </a:r>
            <a:r>
              <a:rPr lang="en-US" altLang="zh-TW" dirty="0"/>
              <a:t>congestion</a:t>
            </a:r>
            <a:r>
              <a:rPr lang="zh-TW" altLang="en-US" dirty="0"/>
              <a:t>狀態，點選</a:t>
            </a:r>
            <a:r>
              <a:rPr lang="en-US" altLang="zh-TW" dirty="0"/>
              <a:t>Global Route Congestion</a:t>
            </a:r>
            <a:r>
              <a:rPr lang="zh-TW" altLang="en-US" dirty="0"/>
              <a:t>視窗，再按下</a:t>
            </a:r>
            <a:r>
              <a:rPr lang="en-US" altLang="zh-TW" dirty="0"/>
              <a:t>reload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越紅色表示越嚴重。</a:t>
            </a:r>
            <a:endParaRPr lang="en-US" altLang="zh-TW" dirty="0"/>
          </a:p>
          <a:p>
            <a:r>
              <a:rPr lang="zh-TW" altLang="en-US" dirty="0"/>
              <a:t>通常</a:t>
            </a:r>
            <a:r>
              <a:rPr lang="en-US" altLang="zh-TW" dirty="0"/>
              <a:t>layer 1-3</a:t>
            </a:r>
            <a:r>
              <a:rPr lang="zh-TW" altLang="en-US" dirty="0"/>
              <a:t>可忽略，</a:t>
            </a:r>
            <a:r>
              <a:rPr lang="en-US" altLang="zh-TW" dirty="0"/>
              <a:t>layer 4-5</a:t>
            </a:r>
            <a:r>
              <a:rPr lang="zh-TW" altLang="en-US" dirty="0"/>
              <a:t>可能需要改善。</a:t>
            </a: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801095" y="2953183"/>
            <a:ext cx="5083011" cy="2339938"/>
            <a:chOff x="2801095" y="2953183"/>
            <a:chExt cx="5083011" cy="233993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095" y="2953183"/>
              <a:ext cx="5083011" cy="2339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橢圓 6"/>
            <p:cNvSpPr/>
            <p:nvPr/>
          </p:nvSpPr>
          <p:spPr>
            <a:xfrm>
              <a:off x="4095750" y="3450195"/>
              <a:ext cx="428625" cy="3957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 rot="2335534">
              <a:off x="6551323" y="3512690"/>
              <a:ext cx="314325" cy="485775"/>
            </a:xfrm>
            <a:prstGeom prst="downArrow">
              <a:avLst>
                <a:gd name="adj1" fmla="val 33861"/>
                <a:gd name="adj2" fmla="val 5870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190836" y="1751565"/>
            <a:ext cx="2990850" cy="4925820"/>
            <a:chOff x="8190836" y="1751565"/>
            <a:chExt cx="2990850" cy="49258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3530" y="1932995"/>
              <a:ext cx="2665463" cy="4661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橢圓 20"/>
            <p:cNvSpPr/>
            <p:nvPr/>
          </p:nvSpPr>
          <p:spPr>
            <a:xfrm>
              <a:off x="9096375" y="2179119"/>
              <a:ext cx="428625" cy="3957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下箭號 24"/>
            <p:cNvSpPr/>
            <p:nvPr/>
          </p:nvSpPr>
          <p:spPr>
            <a:xfrm rot="2335534">
              <a:off x="9428400" y="1751565"/>
              <a:ext cx="314325" cy="485775"/>
            </a:xfrm>
            <a:prstGeom prst="downArrow">
              <a:avLst>
                <a:gd name="adj1" fmla="val 33861"/>
                <a:gd name="adj2" fmla="val 5870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8190836" y="5210895"/>
              <a:ext cx="2990850" cy="146649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Optimize</a:t>
            </a:r>
            <a:r>
              <a:rPr lang="zh-TW" altLang="en-US" dirty="0"/>
              <a:t> </a:t>
            </a:r>
            <a:r>
              <a:rPr lang="en-US" altLang="zh-TW" dirty="0"/>
              <a:t>Congestion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1" y="1424042"/>
            <a:ext cx="7317153" cy="2739167"/>
          </a:xfrm>
        </p:spPr>
        <p:txBody>
          <a:bodyPr>
            <a:normAutofit/>
          </a:bodyPr>
          <a:lstStyle/>
          <a:p>
            <a:r>
              <a:rPr lang="zh-TW" altLang="en-US" dirty="0"/>
              <a:t>觀察發生位置</a:t>
            </a:r>
            <a:r>
              <a:rPr lang="en-US" altLang="zh-TW" dirty="0"/>
              <a:t>:</a:t>
            </a:r>
            <a:r>
              <a:rPr lang="zh-TW" altLang="en-US" dirty="0"/>
              <a:t>如果在</a:t>
            </a:r>
            <a:r>
              <a:rPr lang="en-US" altLang="zh-TW" dirty="0"/>
              <a:t>standard</a:t>
            </a:r>
            <a:r>
              <a:rPr lang="zh-TW" altLang="en-US" dirty="0"/>
              <a:t> </a:t>
            </a:r>
            <a:r>
              <a:rPr lang="en-US" altLang="zh-TW" dirty="0"/>
              <a:t>cell</a:t>
            </a:r>
            <a:r>
              <a:rPr lang="zh-TW" altLang="en-US" dirty="0"/>
              <a:t>的地方，可以等</a:t>
            </a:r>
            <a:r>
              <a:rPr lang="en-US" altLang="zh-TW" dirty="0"/>
              <a:t>placement</a:t>
            </a:r>
            <a:r>
              <a:rPr lang="zh-TW" altLang="en-US" dirty="0"/>
              <a:t>步驟解決。</a:t>
            </a:r>
            <a:endParaRPr lang="en-US" altLang="zh-TW" dirty="0"/>
          </a:p>
          <a:p>
            <a:r>
              <a:rPr lang="zh-TW" altLang="en-US" dirty="0"/>
              <a:t>如果在</a:t>
            </a:r>
            <a:r>
              <a:rPr lang="en-US" altLang="zh-TW" dirty="0"/>
              <a:t>macro</a:t>
            </a:r>
            <a:r>
              <a:rPr lang="zh-TW" altLang="en-US" dirty="0"/>
              <a:t>附近，可以增加</a:t>
            </a:r>
            <a:r>
              <a:rPr lang="en-US" altLang="zh-TW" dirty="0"/>
              <a:t>macro</a:t>
            </a:r>
            <a:r>
              <a:rPr lang="zh-TW" altLang="en-US" dirty="0"/>
              <a:t>附近的空隙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	&gt;set physical_hard_keepout_distance 10</a:t>
            </a:r>
          </a:p>
          <a:p>
            <a:pPr marL="0" indent="0">
              <a:buNone/>
            </a:pPr>
            <a:r>
              <a:rPr lang="en-US" altLang="zh-TW" dirty="0"/>
              <a:t> 	&gt;set_keepout_margin –type hard –outer {10 0 10 0} RAM5</a:t>
            </a:r>
          </a:p>
          <a:p>
            <a:r>
              <a:rPr lang="zh-TW" altLang="en-US" dirty="0"/>
              <a:t>或是降低</a:t>
            </a:r>
            <a:r>
              <a:rPr lang="en-US" altLang="zh-TW" dirty="0"/>
              <a:t>core utilization</a:t>
            </a:r>
          </a:p>
          <a:p>
            <a:endParaRPr lang="en-US" altLang="zh-TW" dirty="0"/>
          </a:p>
          <a:p>
            <a:pPr>
              <a:buFont typeface="+mj-lt"/>
              <a:buAutoNum type="alphaUcPeriod" startAt="3"/>
            </a:pP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6886575" y="2463191"/>
            <a:ext cx="438150" cy="432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753350" y="2868584"/>
            <a:ext cx="438150" cy="403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83963" y="2491589"/>
            <a:ext cx="90281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加大距離</a:t>
            </a:r>
          </a:p>
        </p:txBody>
      </p:sp>
      <p:sp>
        <p:nvSpPr>
          <p:cNvPr id="20" name="矩形 19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6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Synthesis Network Power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643008"/>
          </a:xfrm>
        </p:spPr>
        <p:txBody>
          <a:bodyPr>
            <a:normAutofit/>
          </a:bodyPr>
          <a:lstStyle/>
          <a:p>
            <a:r>
              <a:rPr lang="zh-TW" altLang="en-US" dirty="0"/>
              <a:t>長</a:t>
            </a:r>
            <a:r>
              <a:rPr lang="en-US" altLang="zh-TW" dirty="0"/>
              <a:t>power ring/</a:t>
            </a:r>
            <a:r>
              <a:rPr lang="zh-TW" altLang="en-US" dirty="0"/>
              <a:t> </a:t>
            </a:r>
            <a:r>
              <a:rPr lang="en-US" altLang="zh-TW" dirty="0"/>
              <a:t>power strap</a:t>
            </a:r>
          </a:p>
          <a:p>
            <a:r>
              <a:rPr lang="zh-TW" altLang="en-US" dirty="0"/>
              <a:t>水平</a:t>
            </a:r>
            <a:r>
              <a:rPr lang="en-US" altLang="zh-TW" dirty="0"/>
              <a:t>:metal3 	</a:t>
            </a:r>
            <a:r>
              <a:rPr lang="zh-TW" altLang="en-US" dirty="0"/>
              <a:t>垂直</a:t>
            </a:r>
            <a:r>
              <a:rPr lang="en-US" altLang="zh-TW" dirty="0"/>
              <a:t>:metal2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426922" y="2388554"/>
            <a:ext cx="9522506" cy="1406255"/>
            <a:chOff x="2331672" y="3184020"/>
            <a:chExt cx="9522506" cy="14062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1672" y="3184020"/>
              <a:ext cx="9522506" cy="1406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橢圓 5"/>
            <p:cNvSpPr/>
            <p:nvPr/>
          </p:nvSpPr>
          <p:spPr>
            <a:xfrm>
              <a:off x="5353050" y="3409950"/>
              <a:ext cx="419100" cy="169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365895" y="3534295"/>
              <a:ext cx="419100" cy="169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635307" y="325729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3:</a:t>
              </a:r>
              <a:r>
                <a:rPr lang="zh-TW" altLang="en-US" sz="1200" dirty="0">
                  <a:solidFill>
                    <a:srgbClr val="FF0000"/>
                  </a:solidFill>
                </a:rPr>
                <a:t>水平 </a:t>
              </a:r>
              <a:r>
                <a:rPr lang="en-US" altLang="zh-TW" sz="1200" dirty="0">
                  <a:solidFill>
                    <a:srgbClr val="FF0000"/>
                  </a:solidFill>
                </a:rPr>
                <a:t>2:</a:t>
              </a:r>
              <a:r>
                <a:rPr lang="zh-TW" altLang="en-US" sz="1200" dirty="0">
                  <a:solidFill>
                    <a:srgbClr val="FF0000"/>
                  </a:solidFill>
                </a:rPr>
                <a:t>垂直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035212" y="324819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688988" y="4235278"/>
              <a:ext cx="1022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分析</a:t>
              </a:r>
              <a:r>
                <a:rPr lang="en-US" altLang="zh-TW" sz="1200" dirty="0">
                  <a:solidFill>
                    <a:srgbClr val="FF0000"/>
                  </a:solidFill>
                </a:rPr>
                <a:t>IR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drop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1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Analyze IR drop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346926"/>
          </a:xfrm>
        </p:spPr>
        <p:txBody>
          <a:bodyPr>
            <a:normAutofit/>
          </a:bodyPr>
          <a:lstStyle/>
          <a:p>
            <a:r>
              <a:rPr lang="zh-TW" altLang="en-US" dirty="0"/>
              <a:t>越紅色越嚴重</a:t>
            </a:r>
            <a:endParaRPr lang="en-US" altLang="zh-TW" dirty="0"/>
          </a:p>
          <a:p>
            <a:r>
              <a:rPr lang="zh-TW" altLang="en-US" dirty="0"/>
              <a:t>單位 </a:t>
            </a:r>
            <a:r>
              <a:rPr lang="en-US" altLang="zh-TW" dirty="0"/>
              <a:t>:mV</a:t>
            </a:r>
          </a:p>
          <a:p>
            <a:r>
              <a:rPr lang="zh-TW" altLang="en-US" dirty="0"/>
              <a:t>不能超過</a:t>
            </a:r>
            <a:r>
              <a:rPr lang="en-US" altLang="zh-TW" dirty="0"/>
              <a:t>10%</a:t>
            </a:r>
            <a:r>
              <a:rPr lang="zh-TW" altLang="en-US" dirty="0"/>
              <a:t> 的</a:t>
            </a:r>
            <a:r>
              <a:rPr lang="en-US" altLang="zh-TW" dirty="0"/>
              <a:t>VDD(</a:t>
            </a:r>
            <a:r>
              <a:rPr lang="zh-TW" altLang="en-US" dirty="0"/>
              <a:t>例</a:t>
            </a:r>
            <a:r>
              <a:rPr lang="en-US" altLang="zh-TW" dirty="0"/>
              <a:t>1.8V</a:t>
            </a:r>
            <a:r>
              <a:rPr lang="zh-TW" altLang="en-US" dirty="0"/>
              <a:t>*</a:t>
            </a:r>
            <a:r>
              <a:rPr lang="en-US" altLang="zh-TW" dirty="0"/>
              <a:t>10%=0.18V=180mV)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96" y="2678029"/>
            <a:ext cx="5485654" cy="3771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6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7219" y="196236"/>
            <a:ext cx="8598907" cy="758881"/>
          </a:xfrm>
        </p:spPr>
        <p:txBody>
          <a:bodyPr>
            <a:normAutofit/>
          </a:bodyPr>
          <a:lstStyle/>
          <a:p>
            <a:r>
              <a:rPr lang="en-US" altLang="zh-TW" dirty="0"/>
              <a:t>ICC</a:t>
            </a:r>
            <a:r>
              <a:rPr lang="zh-TW" altLang="en-US" dirty="0"/>
              <a:t>後步驟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923814" y="1139448"/>
            <a:ext cx="8829069" cy="4329536"/>
            <a:chOff x="2092214" y="1525528"/>
            <a:chExt cx="8829069" cy="4329536"/>
          </a:xfrm>
        </p:grpSpPr>
        <p:grpSp>
          <p:nvGrpSpPr>
            <p:cNvPr id="12" name="群組 11"/>
            <p:cNvGrpSpPr/>
            <p:nvPr/>
          </p:nvGrpSpPr>
          <p:grpSpPr>
            <a:xfrm>
              <a:off x="2092214" y="1525528"/>
              <a:ext cx="1530552" cy="4329536"/>
              <a:chOff x="777219" y="1037848"/>
              <a:chExt cx="1530552" cy="432953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77219" y="1037848"/>
                <a:ext cx="1530552" cy="432953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869875" y="1127443"/>
                <a:ext cx="1345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Implementation</a:t>
                </a:r>
                <a:endParaRPr lang="zh-TW" altLang="en-US" sz="1200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4400" y="1642476"/>
                <a:ext cx="1227908" cy="6217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Add Bounding Pad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914400" y="2502263"/>
                <a:ext cx="1227908" cy="473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LVS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14400" y="3213533"/>
                <a:ext cx="1227908" cy="531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Qentry DRC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4400" y="3982722"/>
                <a:ext cx="1227908" cy="484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TSRI</a:t>
                </a:r>
                <a:r>
                  <a:rPr lang="zh-TW" altLang="en-US" sz="1200" dirty="0">
                    <a:solidFill>
                      <a:schemeClr val="tx1"/>
                    </a:solidFill>
                  </a:rPr>
                  <a:t>下線申請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14400" y="4705533"/>
                <a:ext cx="1227908" cy="484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Test Pattern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圓角矩形 12"/>
            <p:cNvSpPr/>
            <p:nvPr/>
          </p:nvSpPr>
          <p:spPr>
            <a:xfrm>
              <a:off x="4005941" y="2281868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_merge.gds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005941" y="3003115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lvs.rep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005941" y="3743344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drc.rep</a:t>
              </a:r>
              <a:endPara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05941" y="4495413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資料上傳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005941" y="5212155"/>
              <a:ext cx="1262743" cy="4468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V93000</a:t>
              </a:r>
              <a:r>
                <a:rPr lang="zh-TW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機台測試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817322" y="3091557"/>
              <a:ext cx="1135888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檢查</a:t>
              </a:r>
              <a:r>
                <a:rPr lang="en-US" altLang="zh-TW" sz="1400" dirty="0"/>
                <a:t>correct</a:t>
              </a:r>
              <a:endParaRPr lang="zh-TW" altLang="en-US" sz="1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817322" y="3844898"/>
              <a:ext cx="510396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至</a:t>
              </a:r>
              <a:r>
                <a:rPr lang="en-US" altLang="zh-TW" sz="1400" dirty="0">
                  <a:hlinkClick r:id="rId2"/>
                </a:rPr>
                <a:t>http://www2.cic.org.tw/~shuttle/drc/</a:t>
              </a:r>
              <a:r>
                <a:rPr lang="zh-TW" altLang="en-US" sz="1400" dirty="0"/>
                <a:t>下載可容許錯誤列表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817322" y="5294739"/>
              <a:ext cx="1727332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產生測試</a:t>
              </a:r>
              <a:r>
                <a:rPr lang="en-US" altLang="zh-TW" sz="1400" dirty="0"/>
                <a:t>vector file</a:t>
              </a:r>
              <a:endParaRPr lang="zh-TW" altLang="en-US" sz="1400" dirty="0"/>
            </a:p>
          </p:txBody>
        </p:sp>
        <p:cxnSp>
          <p:nvCxnSpPr>
            <p:cNvPr id="21" name="直線單箭頭接點 20"/>
            <p:cNvCxnSpPr>
              <a:endCxn id="13" idx="1"/>
            </p:cNvCxnSpPr>
            <p:nvPr/>
          </p:nvCxnSpPr>
          <p:spPr>
            <a:xfrm flipV="1">
              <a:off x="3457303" y="2505314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3457303" y="3245478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457303" y="3998787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3457303" y="4739016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457303" y="5435600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 flipV="1">
              <a:off x="5268684" y="3245446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V="1">
              <a:off x="5268684" y="4001778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V="1">
              <a:off x="5268684" y="5432577"/>
              <a:ext cx="548638" cy="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向下箭號 29"/>
            <p:cNvSpPr/>
            <p:nvPr/>
          </p:nvSpPr>
          <p:spPr>
            <a:xfrm>
              <a:off x="2790558" y="2762055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下箭號 30"/>
            <p:cNvSpPr/>
            <p:nvPr/>
          </p:nvSpPr>
          <p:spPr>
            <a:xfrm>
              <a:off x="2790558" y="3473324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下箭號 31"/>
            <p:cNvSpPr/>
            <p:nvPr/>
          </p:nvSpPr>
          <p:spPr>
            <a:xfrm>
              <a:off x="2790558" y="4243909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下箭號 32"/>
            <p:cNvSpPr/>
            <p:nvPr/>
          </p:nvSpPr>
          <p:spPr>
            <a:xfrm>
              <a:off x="2790558" y="4955178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向下箭號 33"/>
            <p:cNvSpPr/>
            <p:nvPr/>
          </p:nvSpPr>
          <p:spPr>
            <a:xfrm>
              <a:off x="2781477" y="1890726"/>
              <a:ext cx="135522" cy="2278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投影片編號版面配置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62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Synthesis Network Power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331672" y="1424042"/>
            <a:ext cx="6944746" cy="1529141"/>
          </a:xfrm>
        </p:spPr>
        <p:txBody>
          <a:bodyPr>
            <a:normAutofit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power ring</a:t>
            </a:r>
            <a:r>
              <a:rPr lang="zh-TW" altLang="en-US" dirty="0"/>
              <a:t>連接至</a:t>
            </a:r>
            <a:r>
              <a:rPr lang="en-US" altLang="zh-TW" dirty="0"/>
              <a:t>power pad</a:t>
            </a:r>
          </a:p>
          <a:p>
            <a:r>
              <a:rPr lang="zh-TW" altLang="en-US" dirty="0"/>
              <a:t>長</a:t>
            </a:r>
            <a:r>
              <a:rPr lang="en-US" altLang="zh-TW" dirty="0"/>
              <a:t>power rail</a:t>
            </a:r>
          </a:p>
          <a:p>
            <a:r>
              <a:rPr lang="zh-TW" altLang="en-US" dirty="0"/>
              <a:t>再分析一次</a:t>
            </a:r>
            <a:r>
              <a:rPr lang="en-US" altLang="zh-TW" dirty="0"/>
              <a:t>IR</a:t>
            </a:r>
            <a:r>
              <a:rPr lang="zh-TW" altLang="en-US" dirty="0"/>
              <a:t> </a:t>
            </a:r>
            <a:r>
              <a:rPr lang="en-US" altLang="zh-TW" dirty="0"/>
              <a:t>drop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72" y="2707531"/>
            <a:ext cx="9633229" cy="16444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0597615" y="2575187"/>
            <a:ext cx="1400175" cy="412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578701" y="2148595"/>
            <a:ext cx="2216697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r>
              <a:rPr lang="zh-TW" altLang="en-US" sz="1200" dirty="0">
                <a:solidFill>
                  <a:srgbClr val="FF0000"/>
                </a:solidFill>
              </a:rPr>
              <a:t>是指兩個</a:t>
            </a:r>
            <a:r>
              <a:rPr lang="en-US" altLang="zh-TW" sz="1200" dirty="0">
                <a:solidFill>
                  <a:srgbClr val="FF0000"/>
                </a:solidFill>
              </a:rPr>
              <a:t>VDD/VSS</a:t>
            </a:r>
            <a:r>
              <a:rPr lang="zh-TW" altLang="en-US" sz="1200" dirty="0">
                <a:solidFill>
                  <a:srgbClr val="FF0000"/>
                </a:solidFill>
              </a:rPr>
              <a:t>的距離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476875" y="3986667"/>
            <a:ext cx="2622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設定</a:t>
            </a:r>
            <a:r>
              <a:rPr lang="en-US" altLang="zh-TW" sz="1200" dirty="0">
                <a:solidFill>
                  <a:srgbClr val="FF0000"/>
                </a:solidFill>
              </a:rPr>
              <a:t>strap</a:t>
            </a:r>
            <a:r>
              <a:rPr lang="zh-TW" altLang="en-US" sz="1200" dirty="0">
                <a:solidFill>
                  <a:srgbClr val="FF0000"/>
                </a:solidFill>
              </a:rPr>
              <a:t>下不要擺放</a:t>
            </a:r>
            <a:r>
              <a:rPr lang="en-US" altLang="zh-TW" sz="1200" dirty="0">
                <a:solidFill>
                  <a:srgbClr val="FF0000"/>
                </a:solidFill>
              </a:rPr>
              <a:t>standard cells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174" y="1994453"/>
            <a:ext cx="1490346" cy="473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48640" y="2908620"/>
            <a:ext cx="1402080" cy="2567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6133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055051"/>
            <a:ext cx="1300274" cy="3490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IR drop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4590275"/>
            <a:ext cx="1300751" cy="4008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power network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543" y="4163209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congestion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543" y="3648075"/>
            <a:ext cx="1311552" cy="44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Course 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543" y="3230182"/>
            <a:ext cx="1300274" cy="349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Floor Plan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9825" y="29531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Design Planning</a:t>
            </a:r>
            <a:endParaRPr lang="zh-TW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599065" y="6211221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7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2183661" y="5598988"/>
            <a:ext cx="5808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/>
              <a:t>補充</a:t>
            </a:r>
            <a:endParaRPr lang="en-US" altLang="zh-TW" sz="1400" dirty="0"/>
          </a:p>
          <a:p>
            <a:r>
              <a:rPr lang="en-US" altLang="zh-TW" sz="1400" dirty="0"/>
              <a:t>tie cell</a:t>
            </a:r>
            <a:r>
              <a:rPr lang="zh-TW" altLang="en-US" sz="1400" dirty="0"/>
              <a:t>是指將常數</a:t>
            </a:r>
            <a:r>
              <a:rPr lang="en-US" altLang="zh-TW" sz="1400" dirty="0"/>
              <a:t>0</a:t>
            </a:r>
            <a:r>
              <a:rPr lang="zh-TW" altLang="en-US" sz="1400" dirty="0"/>
              <a:t>或</a:t>
            </a:r>
            <a:r>
              <a:rPr lang="en-US" altLang="zh-TW" sz="1400" dirty="0"/>
              <a:t>1</a:t>
            </a:r>
            <a:r>
              <a:rPr lang="zh-TW" altLang="en-US" sz="1400" dirty="0"/>
              <a:t>的</a:t>
            </a:r>
            <a:r>
              <a:rPr lang="en-US" altLang="zh-TW" sz="1400" dirty="0"/>
              <a:t>pin</a:t>
            </a:r>
            <a:r>
              <a:rPr lang="zh-TW" altLang="en-US" sz="1400" dirty="0"/>
              <a:t>不接到</a:t>
            </a:r>
            <a:r>
              <a:rPr lang="en-US" altLang="zh-TW" sz="1400" dirty="0"/>
              <a:t>VDD</a:t>
            </a:r>
            <a:r>
              <a:rPr lang="zh-TW" altLang="en-US" sz="1400" dirty="0"/>
              <a:t>或</a:t>
            </a:r>
            <a:r>
              <a:rPr lang="en-US" altLang="zh-TW" sz="1400" dirty="0"/>
              <a:t>VSS</a:t>
            </a:r>
            <a:r>
              <a:rPr lang="zh-TW" altLang="en-US" sz="1400" dirty="0"/>
              <a:t>，而是接</a:t>
            </a:r>
            <a:r>
              <a:rPr lang="en-US" altLang="zh-TW" sz="1400" dirty="0"/>
              <a:t>tie cell(</a:t>
            </a:r>
            <a:r>
              <a:rPr lang="zh-TW" altLang="en-US" sz="1400" dirty="0"/>
              <a:t>較穩定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grpSp>
        <p:nvGrpSpPr>
          <p:cNvPr id="53" name="群組 52"/>
          <p:cNvGrpSpPr/>
          <p:nvPr/>
        </p:nvGrpSpPr>
        <p:grpSpPr>
          <a:xfrm>
            <a:off x="2183661" y="1020528"/>
            <a:ext cx="9530477" cy="4539019"/>
            <a:chOff x="2183661" y="1020528"/>
            <a:chExt cx="9530477" cy="453901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661" y="1421528"/>
              <a:ext cx="9530477" cy="4138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文字方塊 8"/>
            <p:cNvSpPr txBox="1"/>
            <p:nvPr/>
          </p:nvSpPr>
          <p:spPr>
            <a:xfrm>
              <a:off x="5010150" y="2457454"/>
              <a:ext cx="6354625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先將</a:t>
              </a:r>
              <a:r>
                <a:rPr lang="en-US" altLang="zh-TW" sz="1200" dirty="0">
                  <a:solidFill>
                    <a:srgbClr val="FF0000"/>
                  </a:solidFill>
                </a:rPr>
                <a:t>delay</a:t>
              </a:r>
              <a:r>
                <a:rPr lang="zh-TW" altLang="en-US" sz="1200" dirty="0">
                  <a:solidFill>
                    <a:srgbClr val="FF0000"/>
                  </a:solidFill>
                </a:rPr>
                <a:t>設為</a:t>
              </a:r>
              <a:r>
                <a:rPr lang="en-US" altLang="zh-TW" sz="1200" dirty="0">
                  <a:solidFill>
                    <a:srgbClr val="FF0000"/>
                  </a:solidFill>
                </a:rPr>
                <a:t>0</a:t>
              </a:r>
              <a:r>
                <a:rPr lang="zh-TW" altLang="en-US" sz="1200" dirty="0">
                  <a:solidFill>
                    <a:srgbClr val="FF0000"/>
                  </a:solidFill>
                </a:rPr>
                <a:t>查看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constraint</a:t>
              </a:r>
              <a:r>
                <a:rPr lang="zh-TW" altLang="en-US" sz="1200" dirty="0">
                  <a:solidFill>
                    <a:srgbClr val="FF0000"/>
                  </a:solidFill>
                </a:rPr>
                <a:t>狀態，</a:t>
              </a:r>
              <a:r>
                <a:rPr lang="en-US" altLang="zh-TW" sz="1200" dirty="0">
                  <a:solidFill>
                    <a:srgbClr val="FF0000"/>
                  </a:solidFill>
                </a:rPr>
                <a:t>transition(</a:t>
              </a:r>
              <a:r>
                <a:rPr lang="zh-TW" altLang="en-US" sz="1200" dirty="0">
                  <a:solidFill>
                    <a:srgbClr val="FF0000"/>
                  </a:solidFill>
                </a:rPr>
                <a:t>推動力</a:t>
              </a:r>
              <a:r>
                <a:rPr lang="en-US" altLang="zh-TW" sz="1200" dirty="0">
                  <a:solidFill>
                    <a:srgbClr val="FF0000"/>
                  </a:solidFill>
                </a:rPr>
                <a:t>) violation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可以先忽略，等</a:t>
              </a:r>
              <a:r>
                <a:rPr lang="en-US" altLang="zh-TW" sz="1200" dirty="0">
                  <a:solidFill>
                    <a:srgbClr val="FF0000"/>
                  </a:solidFill>
                </a:rPr>
                <a:t>CTS</a:t>
              </a:r>
              <a:r>
                <a:rPr lang="zh-TW" altLang="en-US" sz="1200" dirty="0">
                  <a:solidFill>
                    <a:srgbClr val="FF0000"/>
                  </a:solidFill>
                </a:rPr>
                <a:t>解決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10448925" y="1314450"/>
              <a:ext cx="695325" cy="4857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678615" y="1020528"/>
              <a:ext cx="277031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CTS</a:t>
              </a:r>
              <a:r>
                <a:rPr lang="zh-TW" altLang="en-US" sz="1200" dirty="0">
                  <a:solidFill>
                    <a:srgbClr val="FF0000"/>
                  </a:solidFill>
                </a:rPr>
                <a:t>前一律都是用</a:t>
              </a:r>
              <a:r>
                <a:rPr lang="en-US" altLang="zh-TW" sz="1200" dirty="0">
                  <a:solidFill>
                    <a:srgbClr val="FF0000"/>
                  </a:solidFill>
                </a:rPr>
                <a:t>.sdc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constraints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10254" y="3448849"/>
              <a:ext cx="3872072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確認之前的步驟都沒錯，檢查</a:t>
              </a:r>
              <a:r>
                <a:rPr lang="en-US" altLang="zh-TW" sz="1200" dirty="0">
                  <a:solidFill>
                    <a:srgbClr val="FF0000"/>
                  </a:solidFill>
                </a:rPr>
                <a:t>error</a:t>
              </a:r>
              <a:r>
                <a:rPr lang="zh-TW" altLang="en-US" sz="1200" dirty="0">
                  <a:solidFill>
                    <a:srgbClr val="FF0000"/>
                  </a:solidFill>
                </a:rPr>
                <a:t>是</a:t>
              </a:r>
              <a:r>
                <a:rPr lang="en-US" altLang="zh-TW" sz="1200" dirty="0">
                  <a:solidFill>
                    <a:srgbClr val="FF0000"/>
                  </a:solidFill>
                </a:rPr>
                <a:t>0,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warning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沒關係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8454577" y="4104860"/>
              <a:ext cx="27944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source</a:t>
              </a:r>
              <a:r>
                <a:rPr lang="zh-TW" altLang="en-US" sz="1200" dirty="0">
                  <a:solidFill>
                    <a:srgbClr val="FF0000"/>
                  </a:solidFill>
                </a:rPr>
                <a:t>完</a:t>
              </a:r>
              <a:r>
                <a:rPr lang="en-US" altLang="zh-TW" sz="1200" dirty="0">
                  <a:solidFill>
                    <a:srgbClr val="FF0000"/>
                  </a:solidFill>
                </a:rPr>
                <a:t>warning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很多是正常，可忽略</a:t>
              </a:r>
            </a:p>
          </p:txBody>
        </p:sp>
        <p:sp>
          <p:nvSpPr>
            <p:cNvPr id="17" name="右大括弧 16"/>
            <p:cNvSpPr/>
            <p:nvPr/>
          </p:nvSpPr>
          <p:spPr>
            <a:xfrm>
              <a:off x="6898506" y="3417095"/>
              <a:ext cx="180975" cy="343691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210050" y="4547673"/>
              <a:ext cx="17636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再檢查一次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congestion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781887" y="4915110"/>
              <a:ext cx="856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slack&gt;=0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3590925" y="4332640"/>
              <a:ext cx="1295400" cy="2301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080382" y="3975163"/>
              <a:ext cx="40735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重新改</a:t>
              </a:r>
              <a:r>
                <a:rPr lang="en-US" altLang="zh-TW" sz="1200" dirty="0">
                  <a:solidFill>
                    <a:srgbClr val="FF0000"/>
                  </a:solidFill>
                </a:rPr>
                <a:t>scan chain</a:t>
              </a:r>
              <a:r>
                <a:rPr lang="zh-TW" altLang="en-US" sz="1200" dirty="0">
                  <a:solidFill>
                    <a:srgbClr val="FF0000"/>
                  </a:solidFill>
                </a:rPr>
                <a:t>因為真正</a:t>
              </a:r>
              <a:r>
                <a:rPr lang="en-US" altLang="zh-TW" sz="1200" dirty="0">
                  <a:solidFill>
                    <a:srgbClr val="FF0000"/>
                  </a:solidFill>
                </a:rPr>
                <a:t>placement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後排列與</a:t>
              </a:r>
              <a:r>
                <a:rPr lang="en-US" altLang="zh-TW" sz="1200" dirty="0">
                  <a:solidFill>
                    <a:srgbClr val="FF0000"/>
                  </a:solidFill>
                </a:rPr>
                <a:t>DC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不同</a:t>
              </a:r>
            </a:p>
          </p:txBody>
        </p:sp>
        <p:sp>
          <p:nvSpPr>
            <p:cNvPr id="51" name="手繪多邊形 50"/>
            <p:cNvSpPr/>
            <p:nvPr/>
          </p:nvSpPr>
          <p:spPr>
            <a:xfrm>
              <a:off x="3373092" y="4243359"/>
              <a:ext cx="158892" cy="219588"/>
            </a:xfrm>
            <a:custGeom>
              <a:avLst/>
              <a:gdLst>
                <a:gd name="connsiteX0" fmla="*/ 24889 w 158892"/>
                <a:gd name="connsiteY0" fmla="*/ 0 h 219588"/>
                <a:gd name="connsiteX1" fmla="*/ 15364 w 158892"/>
                <a:gd name="connsiteY1" fmla="*/ 152400 h 219588"/>
                <a:gd name="connsiteX2" fmla="*/ 43939 w 158892"/>
                <a:gd name="connsiteY2" fmla="*/ 161925 h 219588"/>
                <a:gd name="connsiteX3" fmla="*/ 139189 w 158892"/>
                <a:gd name="connsiteY3" fmla="*/ 152400 h 219588"/>
                <a:gd name="connsiteX4" fmla="*/ 101089 w 158892"/>
                <a:gd name="connsiteY4" fmla="*/ 85725 h 219588"/>
                <a:gd name="connsiteX5" fmla="*/ 53464 w 158892"/>
                <a:gd name="connsiteY5" fmla="*/ 95250 h 219588"/>
                <a:gd name="connsiteX6" fmla="*/ 24889 w 158892"/>
                <a:gd name="connsiteY6" fmla="*/ 104775 h 219588"/>
                <a:gd name="connsiteX7" fmla="*/ 15364 w 158892"/>
                <a:gd name="connsiteY7" fmla="*/ 133350 h 219588"/>
                <a:gd name="connsiteX8" fmla="*/ 24889 w 158892"/>
                <a:gd name="connsiteY8" fmla="*/ 161925 h 219588"/>
                <a:gd name="connsiteX9" fmla="*/ 82039 w 158892"/>
                <a:gd name="connsiteY9" fmla="*/ 190500 h 219588"/>
                <a:gd name="connsiteX10" fmla="*/ 139189 w 158892"/>
                <a:gd name="connsiteY10" fmla="*/ 219075 h 21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892" h="219588">
                  <a:moveTo>
                    <a:pt x="24889" y="0"/>
                  </a:moveTo>
                  <a:cubicBezTo>
                    <a:pt x="667" y="60554"/>
                    <a:pt x="-11815" y="70863"/>
                    <a:pt x="15364" y="152400"/>
                  </a:cubicBezTo>
                  <a:cubicBezTo>
                    <a:pt x="18539" y="161925"/>
                    <a:pt x="34414" y="158750"/>
                    <a:pt x="43939" y="161925"/>
                  </a:cubicBezTo>
                  <a:cubicBezTo>
                    <a:pt x="75689" y="158750"/>
                    <a:pt x="114002" y="171990"/>
                    <a:pt x="139189" y="152400"/>
                  </a:cubicBezTo>
                  <a:cubicBezTo>
                    <a:pt x="196185" y="108070"/>
                    <a:pt x="112545" y="89544"/>
                    <a:pt x="101089" y="85725"/>
                  </a:cubicBezTo>
                  <a:cubicBezTo>
                    <a:pt x="85214" y="88900"/>
                    <a:pt x="69170" y="91323"/>
                    <a:pt x="53464" y="95250"/>
                  </a:cubicBezTo>
                  <a:cubicBezTo>
                    <a:pt x="43724" y="97685"/>
                    <a:pt x="31989" y="97675"/>
                    <a:pt x="24889" y="104775"/>
                  </a:cubicBezTo>
                  <a:cubicBezTo>
                    <a:pt x="17789" y="111875"/>
                    <a:pt x="18539" y="123825"/>
                    <a:pt x="15364" y="133350"/>
                  </a:cubicBezTo>
                  <a:cubicBezTo>
                    <a:pt x="18539" y="142875"/>
                    <a:pt x="18617" y="154085"/>
                    <a:pt x="24889" y="161925"/>
                  </a:cubicBezTo>
                  <a:cubicBezTo>
                    <a:pt x="38318" y="178711"/>
                    <a:pt x="63215" y="184225"/>
                    <a:pt x="82039" y="190500"/>
                  </a:cubicBezTo>
                  <a:cubicBezTo>
                    <a:pt x="117349" y="225810"/>
                    <a:pt x="97144" y="219075"/>
                    <a:pt x="139189" y="21907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532692" y="5128478"/>
              <a:ext cx="25310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確認將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都接到</a:t>
              </a:r>
              <a:r>
                <a:rPr lang="en-US" altLang="zh-TW" sz="1200" dirty="0">
                  <a:solidFill>
                    <a:srgbClr val="FF0000"/>
                  </a:solidFill>
                </a:rPr>
                <a:t>power pad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05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Placement – congestion problem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4617321"/>
          </a:xfrm>
        </p:spPr>
        <p:txBody>
          <a:bodyPr/>
          <a:lstStyle/>
          <a:p>
            <a:r>
              <a:rPr lang="zh-TW" altLang="en-US" dirty="0"/>
              <a:t>如果有</a:t>
            </a:r>
            <a:r>
              <a:rPr lang="en-US" altLang="zh-TW" dirty="0"/>
              <a:t>congestion problem: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slack&lt;0</a:t>
            </a:r>
            <a:r>
              <a:rPr lang="zh-TW" altLang="en-US" dirty="0"/>
              <a:t>請下 </a:t>
            </a:r>
            <a:r>
              <a:rPr lang="en-US" altLang="zh-TW" dirty="0"/>
              <a:t>&gt;refine_placement –perturbation_level high</a:t>
            </a:r>
          </a:p>
          <a:p>
            <a:pPr marL="457200" lvl="1" indent="0">
              <a:buNone/>
            </a:pPr>
            <a:r>
              <a:rPr lang="zh-TW" altLang="en-US" dirty="0"/>
              <a:t>                                     </a:t>
            </a:r>
            <a:r>
              <a:rPr lang="en-US" altLang="zh-TW" dirty="0"/>
              <a:t>&gt; psynopt</a:t>
            </a:r>
          </a:p>
          <a:p>
            <a:pPr lvl="1"/>
            <a:r>
              <a:rPr lang="zh-TW" altLang="en-US" dirty="0"/>
              <a:t>否則下 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rgbClr val="FF0000"/>
                </a:solidFill>
              </a:rPr>
              <a:t>refine_placement</a:t>
            </a:r>
          </a:p>
          <a:p>
            <a:pPr lvl="1"/>
            <a:r>
              <a:rPr lang="zh-TW" altLang="en-US" dirty="0"/>
              <a:t>或 </a:t>
            </a:r>
            <a:r>
              <a:rPr lang="en-US" altLang="zh-TW" dirty="0"/>
              <a:t>&gt;refine_placement –congestion_effort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low|</a:t>
            </a: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|high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記住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先修</a:t>
            </a:r>
            <a:r>
              <a:rPr lang="en-US" altLang="zh-TW" dirty="0">
                <a:solidFill>
                  <a:srgbClr val="FF0000"/>
                </a:solidFill>
              </a:rPr>
              <a:t>congestion</a:t>
            </a:r>
            <a:r>
              <a:rPr lang="zh-TW" altLang="en-US" dirty="0">
                <a:solidFill>
                  <a:srgbClr val="FF0000"/>
                </a:solidFill>
              </a:rPr>
              <a:t>再修</a:t>
            </a:r>
            <a:r>
              <a:rPr lang="en-US" altLang="zh-TW" dirty="0">
                <a:solidFill>
                  <a:srgbClr val="FF0000"/>
                </a:solidFill>
              </a:rPr>
              <a:t>timing</a:t>
            </a:r>
          </a:p>
          <a:p>
            <a:r>
              <a:rPr lang="zh-TW" altLang="en-US" dirty="0"/>
              <a:t>修</a:t>
            </a:r>
            <a:r>
              <a:rPr lang="en-US" altLang="zh-TW" dirty="0"/>
              <a:t>timing</a:t>
            </a:r>
            <a:r>
              <a:rPr lang="zh-TW" altLang="en-US" dirty="0"/>
              <a:t>下 </a:t>
            </a:r>
            <a:r>
              <a:rPr lang="en-US" altLang="zh-TW" dirty="0"/>
              <a:t>&gt;psynopt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或 </a:t>
            </a:r>
            <a:r>
              <a:rPr lang="en-US" altLang="zh-TW" dirty="0"/>
              <a:t>&gt;place_opt</a:t>
            </a:r>
          </a:p>
        </p:txBody>
      </p:sp>
      <p:sp>
        <p:nvSpPr>
          <p:cNvPr id="14" name="矩形 13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47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CTS – Clock Tree Synthesis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3"/>
            <a:ext cx="6996127" cy="1483936"/>
          </a:xfrm>
        </p:spPr>
        <p:txBody>
          <a:bodyPr/>
          <a:lstStyle/>
          <a:p>
            <a:r>
              <a:rPr lang="en-US" altLang="zh-TW" dirty="0"/>
              <a:t>Inserts buffers to meet </a:t>
            </a:r>
            <a:r>
              <a:rPr lang="en-US" altLang="zh-TW" dirty="0">
                <a:solidFill>
                  <a:srgbClr val="FF0000"/>
                </a:solidFill>
              </a:rPr>
              <a:t>skew(uncertainty)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latency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transition(</a:t>
            </a:r>
            <a:r>
              <a:rPr lang="zh-TW" altLang="en-US" dirty="0">
                <a:solidFill>
                  <a:srgbClr val="FF0000"/>
                </a:solidFill>
              </a:rPr>
              <a:t>推動力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goals.</a:t>
            </a:r>
          </a:p>
          <a:p>
            <a:r>
              <a:rPr lang="en-US" altLang="zh-TW" dirty="0"/>
              <a:t>CTS</a:t>
            </a:r>
            <a:r>
              <a:rPr lang="zh-TW" altLang="en-US" dirty="0"/>
              <a:t>前都是吃</a:t>
            </a:r>
            <a:r>
              <a:rPr lang="en-US" altLang="zh-TW" dirty="0"/>
              <a:t>.sdc</a:t>
            </a:r>
            <a:r>
              <a:rPr lang="zh-TW" altLang="en-US" dirty="0"/>
              <a:t>來分析</a:t>
            </a:r>
            <a:r>
              <a:rPr lang="en-US" altLang="zh-TW" dirty="0"/>
              <a:t>,CTS</a:t>
            </a:r>
            <a:r>
              <a:rPr lang="zh-TW" altLang="en-US" dirty="0"/>
              <a:t>後便是實際加</a:t>
            </a:r>
            <a:r>
              <a:rPr lang="en-US" altLang="zh-TW" dirty="0"/>
              <a:t>buffers</a:t>
            </a:r>
            <a:r>
              <a:rPr lang="zh-TW" altLang="en-US" dirty="0"/>
              <a:t>的結果。</a:t>
            </a:r>
            <a:endParaRPr lang="en-US" altLang="zh-TW" dirty="0"/>
          </a:p>
          <a:p>
            <a:r>
              <a:rPr lang="zh-TW" altLang="en-US" dirty="0"/>
              <a:t>亦可以修正</a:t>
            </a:r>
            <a:r>
              <a:rPr lang="en-US" altLang="zh-TW" dirty="0"/>
              <a:t>hold time violation.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931669"/>
            <a:ext cx="7915275" cy="259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6462712" y="4285770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檢查</a:t>
            </a:r>
            <a:r>
              <a:rPr lang="en-US" altLang="zh-TW" sz="1200" dirty="0">
                <a:solidFill>
                  <a:srgbClr val="FF0000"/>
                </a:solidFill>
              </a:rPr>
              <a:t>CTS</a:t>
            </a:r>
            <a:r>
              <a:rPr lang="zh-TW" altLang="en-US" sz="1200" dirty="0">
                <a:solidFill>
                  <a:srgbClr val="FF0000"/>
                </a:solidFill>
              </a:rPr>
              <a:t>前的步驟是否 </a:t>
            </a:r>
            <a:r>
              <a:rPr lang="en-US" altLang="zh-TW" sz="1200" dirty="0">
                <a:solidFill>
                  <a:srgbClr val="FF0000"/>
                </a:solidFill>
              </a:rPr>
              <a:t>0 error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91100" y="396550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修</a:t>
            </a:r>
            <a:r>
              <a:rPr lang="en-US" altLang="zh-TW" sz="1200" dirty="0">
                <a:solidFill>
                  <a:srgbClr val="FF0000"/>
                </a:solidFill>
              </a:rPr>
              <a:t>hold time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94353" y="3668216"/>
            <a:ext cx="3918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transition violation</a:t>
            </a:r>
            <a:r>
              <a:rPr lang="zh-TW" altLang="en-US" sz="1200" dirty="0">
                <a:solidFill>
                  <a:srgbClr val="FF0000"/>
                </a:solidFill>
              </a:rPr>
              <a:t>可以忽略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推動力問題</a:t>
            </a:r>
            <a:r>
              <a:rPr lang="en-US" altLang="zh-TW" sz="1200" dirty="0">
                <a:solidFill>
                  <a:srgbClr val="FF0000"/>
                </a:solidFill>
              </a:rPr>
              <a:t>)CTS</a:t>
            </a:r>
            <a:r>
              <a:rPr lang="zh-TW" altLang="en-US" sz="1200" dirty="0">
                <a:solidFill>
                  <a:srgbClr val="FF0000"/>
                </a:solidFill>
              </a:rPr>
              <a:t>後會改善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848600" y="5103915"/>
            <a:ext cx="26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將新</a:t>
            </a:r>
            <a:r>
              <a:rPr lang="en-US" altLang="zh-TW" sz="1200" dirty="0">
                <a:solidFill>
                  <a:srgbClr val="FF0000"/>
                </a:solidFill>
              </a:rPr>
              <a:t>create</a:t>
            </a:r>
            <a:r>
              <a:rPr lang="zh-TW" altLang="en-US" sz="1200" dirty="0">
                <a:solidFill>
                  <a:srgbClr val="FF0000"/>
                </a:solidFill>
              </a:rPr>
              <a:t>的</a:t>
            </a:r>
            <a:r>
              <a:rPr lang="en-US" altLang="zh-TW" sz="1200" dirty="0">
                <a:solidFill>
                  <a:srgbClr val="FF0000"/>
                </a:solidFill>
              </a:rPr>
              <a:t>buffers</a:t>
            </a:r>
            <a:r>
              <a:rPr lang="zh-TW" altLang="en-US" sz="1200" dirty="0">
                <a:solidFill>
                  <a:srgbClr val="FF0000"/>
                </a:solidFill>
              </a:rPr>
              <a:t>連接</a:t>
            </a:r>
            <a:r>
              <a:rPr lang="en-US" altLang="zh-TW" sz="1200" dirty="0">
                <a:solidFill>
                  <a:srgbClr val="FF0000"/>
                </a:solidFill>
              </a:rPr>
              <a:t>power pad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41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92" y="1449298"/>
            <a:ext cx="9542258" cy="2653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Routing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2" y="4301333"/>
            <a:ext cx="6996127" cy="147859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redundant</a:t>
            </a:r>
            <a:r>
              <a:rPr lang="zh-TW" altLang="en-US" dirty="0"/>
              <a:t> </a:t>
            </a:r>
            <a:r>
              <a:rPr lang="en-US" altLang="zh-TW" dirty="0"/>
              <a:t>via:</a:t>
            </a:r>
            <a:r>
              <a:rPr lang="zh-TW" altLang="en-US" dirty="0"/>
              <a:t> 防止製程飄移，打</a:t>
            </a:r>
            <a:r>
              <a:rPr lang="en-US" altLang="zh-TW" dirty="0"/>
              <a:t>double </a:t>
            </a:r>
            <a:r>
              <a:rPr lang="en-US" altLang="zh-TW" dirty="0" err="1"/>
              <a:t>vias</a:t>
            </a:r>
            <a:endParaRPr lang="en-US" altLang="zh-TW" dirty="0"/>
          </a:p>
          <a:p>
            <a:r>
              <a:rPr lang="en-US" altLang="zh-TW" dirty="0"/>
              <a:t>T90,T18,U18 </a:t>
            </a:r>
            <a:r>
              <a:rPr lang="zh-TW" altLang="en-US" dirty="0"/>
              <a:t>都是</a:t>
            </a:r>
            <a:r>
              <a:rPr lang="en-US" altLang="zh-TW" dirty="0"/>
              <a:t>HVH</a:t>
            </a:r>
          </a:p>
          <a:p>
            <a:pPr lvl="1"/>
            <a:r>
              <a:rPr lang="en-US" altLang="zh-TW" dirty="0"/>
              <a:t>M1,M3 … :Horizontal</a:t>
            </a:r>
          </a:p>
          <a:p>
            <a:pPr lvl="1"/>
            <a:r>
              <a:rPr lang="en-US" altLang="zh-TW" dirty="0"/>
              <a:t>M2,M4 … :Vertical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962775" y="1509325"/>
            <a:ext cx="447808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確認</a:t>
            </a:r>
            <a:r>
              <a:rPr lang="en-US" altLang="zh-TW" sz="1200" dirty="0">
                <a:solidFill>
                  <a:srgbClr val="FF0000"/>
                </a:solidFill>
              </a:rPr>
              <a:t>routing</a:t>
            </a:r>
            <a:r>
              <a:rPr lang="zh-TW" altLang="en-US" sz="1200" dirty="0">
                <a:solidFill>
                  <a:srgbClr val="FF0000"/>
                </a:solidFill>
              </a:rPr>
              <a:t>前沒</a:t>
            </a:r>
            <a:r>
              <a:rPr lang="en-US" altLang="zh-TW" sz="1200" dirty="0">
                <a:solidFill>
                  <a:srgbClr val="FF0000"/>
                </a:solidFill>
              </a:rPr>
              <a:t>error,</a:t>
            </a:r>
            <a:r>
              <a:rPr lang="zh-TW" altLang="en-US" sz="1200" dirty="0">
                <a:solidFill>
                  <a:srgbClr val="FF0000"/>
                </a:solidFill>
              </a:rPr>
              <a:t>注意這</a:t>
            </a:r>
            <a:r>
              <a:rPr lang="en-US" altLang="zh-TW" sz="1200" dirty="0">
                <a:solidFill>
                  <a:srgbClr val="FF0000"/>
                </a:solidFill>
              </a:rPr>
              <a:t>error/warning</a:t>
            </a:r>
            <a:r>
              <a:rPr lang="zh-TW" altLang="en-US" sz="1200" dirty="0">
                <a:solidFill>
                  <a:srgbClr val="FF0000"/>
                </a:solidFill>
              </a:rPr>
              <a:t>在</a:t>
            </a:r>
            <a:r>
              <a:rPr lang="en-US" altLang="zh-TW" sz="1200" dirty="0">
                <a:solidFill>
                  <a:srgbClr val="FF0000"/>
                </a:solidFill>
              </a:rPr>
              <a:t>IO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pad</a:t>
            </a:r>
            <a:r>
              <a:rPr lang="zh-TW" altLang="en-US" sz="1200" dirty="0">
                <a:solidFill>
                  <a:srgbClr val="FF0000"/>
                </a:solidFill>
              </a:rPr>
              <a:t>內可忽略</a:t>
            </a:r>
            <a:r>
              <a:rPr lang="en-US" altLang="zh-TW" sz="1200" dirty="0">
                <a:solidFill>
                  <a:srgbClr val="FF0000"/>
                </a:solidFill>
              </a:rPr>
              <a:t>!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248400" y="1647825"/>
            <a:ext cx="714375" cy="101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124325" y="2731569"/>
            <a:ext cx="365016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auto route</a:t>
            </a:r>
            <a:r>
              <a:rPr lang="zh-TW" altLang="en-US" sz="1200" dirty="0">
                <a:solidFill>
                  <a:srgbClr val="FF0000"/>
                </a:solidFill>
              </a:rPr>
              <a:t>雖然較快但不建議，建議使用</a:t>
            </a:r>
            <a:r>
              <a:rPr lang="en-US" altLang="zh-TW" sz="1200" dirty="0">
                <a:solidFill>
                  <a:srgbClr val="FF0000"/>
                </a:solidFill>
              </a:rPr>
              <a:t>route_opt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19900" y="3278540"/>
            <a:ext cx="290688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檢查</a:t>
            </a:r>
            <a:r>
              <a:rPr lang="en-US" altLang="zh-TW" sz="1200" dirty="0">
                <a:solidFill>
                  <a:srgbClr val="FF0000"/>
                </a:solidFill>
              </a:rPr>
              <a:t>antenna rule (U18</a:t>
            </a:r>
            <a:r>
              <a:rPr lang="zh-TW" altLang="en-US" sz="1200" dirty="0">
                <a:solidFill>
                  <a:srgbClr val="FF0000"/>
                </a:solidFill>
              </a:rPr>
              <a:t>製程則無此步驟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手繪多邊形 12"/>
          <p:cNvSpPr/>
          <p:nvPr/>
        </p:nvSpPr>
        <p:spPr>
          <a:xfrm>
            <a:off x="6438900" y="3257550"/>
            <a:ext cx="285827" cy="209550"/>
          </a:xfrm>
          <a:custGeom>
            <a:avLst/>
            <a:gdLst>
              <a:gd name="connsiteX0" fmla="*/ 0 w 285827"/>
              <a:gd name="connsiteY0" fmla="*/ 0 h 209550"/>
              <a:gd name="connsiteX1" fmla="*/ 9525 w 285827"/>
              <a:gd name="connsiteY1" fmla="*/ 85725 h 209550"/>
              <a:gd name="connsiteX2" fmla="*/ 38100 w 285827"/>
              <a:gd name="connsiteY2" fmla="*/ 114300 h 209550"/>
              <a:gd name="connsiteX3" fmla="*/ 57150 w 285827"/>
              <a:gd name="connsiteY3" fmla="*/ 142875 h 209550"/>
              <a:gd name="connsiteX4" fmla="*/ 171450 w 285827"/>
              <a:gd name="connsiteY4" fmla="*/ 133350 h 209550"/>
              <a:gd name="connsiteX5" fmla="*/ 200025 w 285827"/>
              <a:gd name="connsiteY5" fmla="*/ 114300 h 209550"/>
              <a:gd name="connsiteX6" fmla="*/ 190500 w 285827"/>
              <a:gd name="connsiteY6" fmla="*/ 57150 h 209550"/>
              <a:gd name="connsiteX7" fmla="*/ 161925 w 285827"/>
              <a:gd name="connsiteY7" fmla="*/ 38100 h 209550"/>
              <a:gd name="connsiteX8" fmla="*/ 133350 w 285827"/>
              <a:gd name="connsiteY8" fmla="*/ 57150 h 209550"/>
              <a:gd name="connsiteX9" fmla="*/ 171450 w 285827"/>
              <a:gd name="connsiteY9" fmla="*/ 142875 h 209550"/>
              <a:gd name="connsiteX10" fmla="*/ 200025 w 285827"/>
              <a:gd name="connsiteY10" fmla="*/ 171450 h 209550"/>
              <a:gd name="connsiteX11" fmla="*/ 257175 w 285827"/>
              <a:gd name="connsiteY11" fmla="*/ 190500 h 209550"/>
              <a:gd name="connsiteX12" fmla="*/ 285750 w 285827"/>
              <a:gd name="connsiteY1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827" h="209550">
                <a:moveTo>
                  <a:pt x="0" y="0"/>
                </a:moveTo>
                <a:cubicBezTo>
                  <a:pt x="3175" y="28575"/>
                  <a:pt x="433" y="58450"/>
                  <a:pt x="9525" y="85725"/>
                </a:cubicBezTo>
                <a:cubicBezTo>
                  <a:pt x="13785" y="98504"/>
                  <a:pt x="29476" y="103952"/>
                  <a:pt x="38100" y="114300"/>
                </a:cubicBezTo>
                <a:cubicBezTo>
                  <a:pt x="45429" y="123094"/>
                  <a:pt x="50800" y="133350"/>
                  <a:pt x="57150" y="142875"/>
                </a:cubicBezTo>
                <a:cubicBezTo>
                  <a:pt x="95250" y="139700"/>
                  <a:pt x="133960" y="140848"/>
                  <a:pt x="171450" y="133350"/>
                </a:cubicBezTo>
                <a:cubicBezTo>
                  <a:pt x="182675" y="131105"/>
                  <a:pt x="197249" y="125406"/>
                  <a:pt x="200025" y="114300"/>
                </a:cubicBezTo>
                <a:cubicBezTo>
                  <a:pt x="204709" y="95564"/>
                  <a:pt x="199137" y="74424"/>
                  <a:pt x="190500" y="57150"/>
                </a:cubicBezTo>
                <a:cubicBezTo>
                  <a:pt x="185380" y="46911"/>
                  <a:pt x="171450" y="44450"/>
                  <a:pt x="161925" y="38100"/>
                </a:cubicBezTo>
                <a:cubicBezTo>
                  <a:pt x="152400" y="44450"/>
                  <a:pt x="135833" y="45975"/>
                  <a:pt x="133350" y="57150"/>
                </a:cubicBezTo>
                <a:cubicBezTo>
                  <a:pt x="117569" y="128166"/>
                  <a:pt x="137924" y="114937"/>
                  <a:pt x="171450" y="142875"/>
                </a:cubicBezTo>
                <a:cubicBezTo>
                  <a:pt x="181798" y="151499"/>
                  <a:pt x="188250" y="164908"/>
                  <a:pt x="200025" y="171450"/>
                </a:cubicBezTo>
                <a:cubicBezTo>
                  <a:pt x="217578" y="181202"/>
                  <a:pt x="238125" y="184150"/>
                  <a:pt x="257175" y="190500"/>
                </a:cubicBezTo>
                <a:cubicBezTo>
                  <a:pt x="288762" y="201029"/>
                  <a:pt x="285750" y="189985"/>
                  <a:pt x="285750" y="209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5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Check DRC rules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3820459"/>
            <a:ext cx="8254359" cy="2570815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如</a:t>
            </a:r>
            <a:r>
              <a:rPr lang="en-US" altLang="zh-TW" dirty="0"/>
              <a:t>open</a:t>
            </a:r>
            <a:r>
              <a:rPr lang="zh-TW" altLang="en-US" dirty="0"/>
              <a:t> </a:t>
            </a:r>
            <a:r>
              <a:rPr lang="en-US" altLang="zh-TW" dirty="0"/>
              <a:t>nets</a:t>
            </a:r>
            <a:r>
              <a:rPr lang="zh-TW" altLang="en-US" dirty="0"/>
              <a:t>以及</a:t>
            </a:r>
            <a:r>
              <a:rPr lang="en-US" altLang="zh-TW" dirty="0"/>
              <a:t>DRC violations:</a:t>
            </a:r>
          </a:p>
          <a:p>
            <a:pPr lvl="1"/>
            <a:r>
              <a:rPr lang="zh-TW" altLang="en-US" dirty="0"/>
              <a:t>確認執行過</a:t>
            </a:r>
            <a:r>
              <a:rPr lang="en-US" altLang="zh-TW" dirty="0"/>
              <a:t>(command)</a:t>
            </a:r>
            <a:r>
              <a:rPr lang="zh-TW" altLang="en-US" dirty="0"/>
              <a:t> </a:t>
            </a:r>
            <a:r>
              <a:rPr lang="en-US" altLang="zh-TW" dirty="0"/>
              <a:t>&gt;verify_zrt_route</a:t>
            </a:r>
          </a:p>
          <a:p>
            <a:pPr lvl="1"/>
            <a:r>
              <a:rPr lang="en-US" altLang="zh-TW" dirty="0"/>
              <a:t>(gui) Route &gt;Detail Route &gt;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Incremental routing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Initial DRC from input cell</a:t>
            </a:r>
          </a:p>
          <a:p>
            <a:pPr lvl="1"/>
            <a:r>
              <a:rPr lang="en-US" altLang="zh-TW" dirty="0"/>
              <a:t>(gui) OK</a:t>
            </a:r>
          </a:p>
          <a:p>
            <a:r>
              <a:rPr lang="zh-TW" altLang="en-US" dirty="0"/>
              <a:t>如果還是無法解決，請刪掉所有</a:t>
            </a:r>
            <a:r>
              <a:rPr lang="en-US" altLang="zh-TW" dirty="0"/>
              <a:t>route</a:t>
            </a:r>
            <a:r>
              <a:rPr lang="zh-TW" altLang="en-US" dirty="0"/>
              <a:t>重新下</a:t>
            </a:r>
            <a:r>
              <a:rPr lang="en-US" altLang="zh-TW" dirty="0"/>
              <a:t>route_opt</a:t>
            </a:r>
          </a:p>
          <a:p>
            <a:pPr lvl="1"/>
            <a:r>
              <a:rPr lang="en-US" altLang="zh-TW" dirty="0"/>
              <a:t>(gui) Route &gt;Delete Route &gt;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 Detailed route </a:t>
            </a:r>
            <a:r>
              <a:rPr lang="en-US" altLang="zh-TW" dirty="0">
                <a:solidFill>
                  <a:srgbClr val="FF0000"/>
                </a:solidFill>
              </a:rPr>
              <a:t>√</a:t>
            </a:r>
            <a:r>
              <a:rPr lang="en-US" altLang="zh-TW" dirty="0"/>
              <a:t>Global route</a:t>
            </a:r>
          </a:p>
          <a:p>
            <a:pPr lvl="1"/>
            <a:r>
              <a:rPr lang="en-US" altLang="zh-TW" dirty="0"/>
              <a:t>(command) &gt;route_opt –effort high</a:t>
            </a:r>
          </a:p>
          <a:p>
            <a:pPr lvl="1"/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84" y="1424042"/>
            <a:ext cx="7740009" cy="21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圓角矩形 3"/>
          <p:cNvSpPr/>
          <p:nvPr/>
        </p:nvSpPr>
        <p:spPr>
          <a:xfrm>
            <a:off x="2203160" y="1647825"/>
            <a:ext cx="2721266" cy="200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203159" y="2486024"/>
            <a:ext cx="3568991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399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DFM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Design For Manufacturing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822769"/>
          </a:xfrm>
        </p:spPr>
        <p:txBody>
          <a:bodyPr/>
          <a:lstStyle/>
          <a:p>
            <a:r>
              <a:rPr lang="zh-TW" altLang="en-US" dirty="0"/>
              <a:t>目的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增加晶片製作良率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方式</a:t>
            </a:r>
            <a:r>
              <a:rPr lang="en-US" altLang="zh-TW" dirty="0"/>
              <a:t>:</a:t>
            </a:r>
            <a:r>
              <a:rPr lang="zh-TW" altLang="en-US" dirty="0"/>
              <a:t> 加入</a:t>
            </a:r>
            <a:r>
              <a:rPr lang="en-US" altLang="zh-TW" dirty="0"/>
              <a:t>core filler</a:t>
            </a:r>
            <a:r>
              <a:rPr lang="zh-TW" altLang="en-US" dirty="0"/>
              <a:t>平均</a:t>
            </a:r>
            <a:r>
              <a:rPr lang="en-US" altLang="zh-TW" dirty="0"/>
              <a:t>chip</a:t>
            </a:r>
            <a:r>
              <a:rPr lang="zh-TW" altLang="en-US" dirty="0"/>
              <a:t> </a:t>
            </a:r>
            <a:r>
              <a:rPr lang="en-US" altLang="zh-TW" dirty="0"/>
              <a:t>density</a:t>
            </a:r>
            <a:r>
              <a:rPr lang="zh-TW" altLang="en-US" dirty="0"/>
              <a:t>即可增加良率。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27326" y="2402339"/>
            <a:ext cx="7595326" cy="1888339"/>
            <a:chOff x="2627326" y="2402339"/>
            <a:chExt cx="7595326" cy="188833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1233"/>
            <a:stretch/>
          </p:blipFill>
          <p:spPr>
            <a:xfrm>
              <a:off x="2627326" y="2445792"/>
              <a:ext cx="7595326" cy="1844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文字方塊 3"/>
            <p:cNvSpPr txBox="1"/>
            <p:nvPr/>
          </p:nvSpPr>
          <p:spPr>
            <a:xfrm>
              <a:off x="7994469" y="2409821"/>
              <a:ext cx="1516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core filler cells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7833399" y="3596873"/>
              <a:ext cx="91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自動加</a:t>
              </a:r>
              <a:r>
                <a:rPr lang="en-US" altLang="zh-TW" sz="1200" dirty="0">
                  <a:solidFill>
                    <a:srgbClr val="FF0000"/>
                  </a:solidFill>
                </a:rPr>
                <a:t>text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195548" y="3928573"/>
              <a:ext cx="1582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3: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metal 3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text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3781516" y="3808719"/>
              <a:ext cx="468279" cy="191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6545058" y="2402339"/>
              <a:ext cx="1205570" cy="201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77279" y="2920390"/>
              <a:ext cx="460478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filler cells</a:t>
              </a:r>
              <a:r>
                <a:rPr lang="zh-TW" altLang="en-US" sz="1200" dirty="0">
                  <a:solidFill>
                    <a:srgbClr val="FF0000"/>
                  </a:solidFill>
                </a:rPr>
                <a:t>後可能會有</a:t>
              </a:r>
              <a:r>
                <a:rPr lang="en-US" altLang="zh-TW" sz="1200" dirty="0">
                  <a:solidFill>
                    <a:srgbClr val="FF0000"/>
                  </a:solidFill>
                </a:rPr>
                <a:t>route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DRC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violation,</a:t>
              </a:r>
              <a:r>
                <a:rPr lang="zh-TW" altLang="en-US" sz="1200" dirty="0">
                  <a:solidFill>
                    <a:srgbClr val="FF0000"/>
                  </a:solidFill>
                </a:rPr>
                <a:t>故必須再檢查一次</a:t>
              </a:r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4371703" y="2934789"/>
              <a:ext cx="296091" cy="131175"/>
            </a:xfrm>
            <a:custGeom>
              <a:avLst/>
              <a:gdLst>
                <a:gd name="connsiteX0" fmla="*/ 0 w 296091"/>
                <a:gd name="connsiteY0" fmla="*/ 0 h 131175"/>
                <a:gd name="connsiteX1" fmla="*/ 26126 w 296091"/>
                <a:gd name="connsiteY1" fmla="*/ 43542 h 131175"/>
                <a:gd name="connsiteX2" fmla="*/ 43543 w 296091"/>
                <a:gd name="connsiteY2" fmla="*/ 60960 h 131175"/>
                <a:gd name="connsiteX3" fmla="*/ 104503 w 296091"/>
                <a:gd name="connsiteY3" fmla="*/ 78377 h 131175"/>
                <a:gd name="connsiteX4" fmla="*/ 139337 w 296091"/>
                <a:gd name="connsiteY4" fmla="*/ 60960 h 131175"/>
                <a:gd name="connsiteX5" fmla="*/ 165463 w 296091"/>
                <a:gd name="connsiteY5" fmla="*/ 52251 h 131175"/>
                <a:gd name="connsiteX6" fmla="*/ 174171 w 296091"/>
                <a:gd name="connsiteY6" fmla="*/ 26125 h 131175"/>
                <a:gd name="connsiteX7" fmla="*/ 148046 w 296091"/>
                <a:gd name="connsiteY7" fmla="*/ 8708 h 131175"/>
                <a:gd name="connsiteX8" fmla="*/ 130628 w 296091"/>
                <a:gd name="connsiteY8" fmla="*/ 26125 h 131175"/>
                <a:gd name="connsiteX9" fmla="*/ 156754 w 296091"/>
                <a:gd name="connsiteY9" fmla="*/ 95794 h 131175"/>
                <a:gd name="connsiteX10" fmla="*/ 209006 w 296091"/>
                <a:gd name="connsiteY10" fmla="*/ 113211 h 131175"/>
                <a:gd name="connsiteX11" fmla="*/ 269966 w 296091"/>
                <a:gd name="connsiteY11" fmla="*/ 130628 h 131175"/>
                <a:gd name="connsiteX12" fmla="*/ 296091 w 296091"/>
                <a:gd name="connsiteY12" fmla="*/ 130628 h 13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6091" h="131175">
                  <a:moveTo>
                    <a:pt x="0" y="0"/>
                  </a:moveTo>
                  <a:cubicBezTo>
                    <a:pt x="8709" y="14514"/>
                    <a:pt x="16288" y="29769"/>
                    <a:pt x="26126" y="43542"/>
                  </a:cubicBezTo>
                  <a:cubicBezTo>
                    <a:pt x="30898" y="50223"/>
                    <a:pt x="36502" y="56736"/>
                    <a:pt x="43543" y="60960"/>
                  </a:cubicBezTo>
                  <a:cubicBezTo>
                    <a:pt x="52464" y="66313"/>
                    <a:pt x="98000" y="76751"/>
                    <a:pt x="104503" y="78377"/>
                  </a:cubicBezTo>
                  <a:cubicBezTo>
                    <a:pt x="116114" y="72571"/>
                    <a:pt x="127405" y="66074"/>
                    <a:pt x="139337" y="60960"/>
                  </a:cubicBezTo>
                  <a:cubicBezTo>
                    <a:pt x="147775" y="57344"/>
                    <a:pt x="158972" y="58742"/>
                    <a:pt x="165463" y="52251"/>
                  </a:cubicBezTo>
                  <a:cubicBezTo>
                    <a:pt x="171954" y="45760"/>
                    <a:pt x="171268" y="34834"/>
                    <a:pt x="174171" y="26125"/>
                  </a:cubicBezTo>
                  <a:cubicBezTo>
                    <a:pt x="165463" y="20319"/>
                    <a:pt x="158512" y="8708"/>
                    <a:pt x="148046" y="8708"/>
                  </a:cubicBezTo>
                  <a:cubicBezTo>
                    <a:pt x="139835" y="8708"/>
                    <a:pt x="131789" y="17997"/>
                    <a:pt x="130628" y="26125"/>
                  </a:cubicBezTo>
                  <a:cubicBezTo>
                    <a:pt x="128613" y="40232"/>
                    <a:pt x="140161" y="85424"/>
                    <a:pt x="156754" y="95794"/>
                  </a:cubicBezTo>
                  <a:cubicBezTo>
                    <a:pt x="172323" y="105524"/>
                    <a:pt x="191589" y="107405"/>
                    <a:pt x="209006" y="113211"/>
                  </a:cubicBezTo>
                  <a:cubicBezTo>
                    <a:pt x="227624" y="119417"/>
                    <a:pt x="250820" y="127893"/>
                    <a:pt x="269966" y="130628"/>
                  </a:cubicBezTo>
                  <a:cubicBezTo>
                    <a:pt x="278587" y="131859"/>
                    <a:pt x="287383" y="130628"/>
                    <a:pt x="296091" y="1306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484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754699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打</a:t>
            </a:r>
            <a:r>
              <a:rPr lang="en-US" altLang="zh-TW" dirty="0"/>
              <a:t>text : VDD VSS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/ VCC GND </a:t>
            </a:r>
            <a:r>
              <a:rPr lang="en-US" altLang="zh-TW" dirty="0">
                <a:solidFill>
                  <a:srgbClr val="FF0000"/>
                </a:solidFill>
              </a:rPr>
              <a:t>(U18)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VDD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VSS</a:t>
            </a:r>
            <a:r>
              <a:rPr lang="zh-TW" altLang="en-US" dirty="0">
                <a:solidFill>
                  <a:schemeClr val="tx1"/>
                </a:solidFill>
              </a:rPr>
              <a:t>各打一個就好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258891" y="2167140"/>
            <a:ext cx="9324824" cy="4493033"/>
            <a:chOff x="2258891" y="2167140"/>
            <a:chExt cx="9324824" cy="44930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0437" y="2690209"/>
              <a:ext cx="5890283" cy="3745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橢圓 4"/>
            <p:cNvSpPr/>
            <p:nvPr/>
          </p:nvSpPr>
          <p:spPr>
            <a:xfrm>
              <a:off x="5037906" y="2543413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991880" y="2263840"/>
              <a:ext cx="1205202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VDD/</a:t>
              </a:r>
              <a:r>
                <a:rPr lang="zh-TW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" name="向下箭號 8"/>
            <p:cNvSpPr/>
            <p:nvPr/>
          </p:nvSpPr>
          <p:spPr>
            <a:xfrm rot="19859680">
              <a:off x="3685063" y="2561394"/>
              <a:ext cx="153482" cy="26557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4341223" y="6061165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846519" y="6383174"/>
              <a:ext cx="1196674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Text vis.</a:t>
              </a:r>
              <a:r>
                <a:rPr lang="zh-TW" altLang="en-US" sz="1200" dirty="0">
                  <a:solidFill>
                    <a:srgbClr val="FF0000"/>
                  </a:solidFill>
                </a:rPr>
                <a:t>要打勾</a:t>
              </a:r>
            </a:p>
          </p:txBody>
        </p:sp>
        <p:sp>
          <p:nvSpPr>
            <p:cNvPr id="24" name="向下箭號 23"/>
            <p:cNvSpPr/>
            <p:nvPr/>
          </p:nvSpPr>
          <p:spPr>
            <a:xfrm rot="14072604">
              <a:off x="4135152" y="6209544"/>
              <a:ext cx="162667" cy="30964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611006" y="3091236"/>
              <a:ext cx="7617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Apply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向下箭號 26"/>
            <p:cNvSpPr/>
            <p:nvPr/>
          </p:nvSpPr>
          <p:spPr>
            <a:xfrm rot="16200000">
              <a:off x="3474019" y="3093648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037906" y="2787121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5778354" y="2809528"/>
              <a:ext cx="287383" cy="3041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7768046" y="4040777"/>
              <a:ext cx="2194560" cy="79248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409451" y="2300206"/>
              <a:ext cx="334848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不要選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Auto select </a:t>
              </a:r>
              <a:r>
                <a:rPr lang="zh-TW" altLang="en-US" sz="1200" dirty="0">
                  <a:solidFill>
                    <a:srgbClr val="FF0000"/>
                  </a:solidFill>
                </a:rPr>
                <a:t>自己選擇</a:t>
              </a:r>
              <a:r>
                <a:rPr lang="en-US" altLang="zh-TW" sz="1200" dirty="0">
                  <a:solidFill>
                    <a:srgbClr val="FF0000"/>
                  </a:solidFill>
                </a:rPr>
                <a:t>layer,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大小輸入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5.0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692235" y="3642100"/>
              <a:ext cx="189148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</a:t>
              </a:r>
              <a:r>
                <a:rPr lang="en-US" altLang="zh-TW" sz="1200" dirty="0">
                  <a:solidFill>
                    <a:srgbClr val="FF0000"/>
                  </a:solidFill>
                </a:rPr>
                <a:t>VDD,VSS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打</a:t>
              </a:r>
              <a:r>
                <a:rPr lang="en-US" altLang="zh-TW" sz="1200" dirty="0">
                  <a:solidFill>
                    <a:srgbClr val="FF0000"/>
                  </a:solidFill>
                </a:rPr>
                <a:t>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9677007" y="3294120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5037906" y="2167140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623064" y="2253232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2258891" y="3081094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2454633" y="6355656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5409451" y="3421197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778354" y="3442761"/>
              <a:ext cx="822469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按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shift+t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32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424042"/>
            <a:ext cx="6996127" cy="1258197"/>
          </a:xfrm>
        </p:spPr>
        <p:txBody>
          <a:bodyPr>
            <a:normAutofit/>
          </a:bodyPr>
          <a:lstStyle/>
          <a:p>
            <a:r>
              <a:rPr lang="zh-TW" altLang="en-US" dirty="0"/>
              <a:t>打</a:t>
            </a:r>
            <a:r>
              <a:rPr lang="en-US" altLang="zh-TW" dirty="0"/>
              <a:t>text : IOVDD IOVSS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(T18) </a:t>
            </a:r>
            <a:r>
              <a:rPr lang="en-US" altLang="zh-TW" dirty="0"/>
              <a:t>/ IOVCC IOGND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(U18) 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IOVDD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IOVSS</a:t>
            </a:r>
            <a:r>
              <a:rPr lang="zh-TW" altLang="en-US" dirty="0">
                <a:solidFill>
                  <a:schemeClr val="tx1"/>
                </a:solidFill>
              </a:rPr>
              <a:t>各打一個就好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注意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一定要打在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上面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327919" y="2759952"/>
            <a:ext cx="9424299" cy="3500949"/>
            <a:chOff x="2327919" y="2759952"/>
            <a:chExt cx="9424299" cy="350094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052" y="3221590"/>
              <a:ext cx="8092166" cy="3039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橢圓 15"/>
            <p:cNvSpPr/>
            <p:nvPr/>
          </p:nvSpPr>
          <p:spPr>
            <a:xfrm>
              <a:off x="4535227" y="5568865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983293" y="5856525"/>
              <a:ext cx="11352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Pin vis.</a:t>
              </a:r>
              <a:r>
                <a:rPr lang="zh-TW" altLang="en-US" sz="1200" dirty="0">
                  <a:solidFill>
                    <a:srgbClr val="FF0000"/>
                  </a:solidFill>
                </a:rPr>
                <a:t>要打勾</a:t>
              </a:r>
            </a:p>
          </p:txBody>
        </p:sp>
        <p:sp>
          <p:nvSpPr>
            <p:cNvPr id="19" name="向下箭號 18"/>
            <p:cNvSpPr/>
            <p:nvPr/>
          </p:nvSpPr>
          <p:spPr>
            <a:xfrm rot="14072604">
              <a:off x="4280603" y="5721245"/>
              <a:ext cx="162667" cy="30964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2620142" y="5846383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5427855" y="3231236"/>
              <a:ext cx="222069" cy="203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4955834" y="3420831"/>
              <a:ext cx="800532" cy="2403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333957" y="3420831"/>
              <a:ext cx="351385" cy="2389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0117832" y="5391456"/>
              <a:ext cx="628546" cy="3548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125695" y="2878272"/>
              <a:ext cx="163160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IOVDD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及</a:t>
              </a:r>
              <a:r>
                <a:rPr lang="en-US" altLang="zh-TW" sz="1200" dirty="0">
                  <a:solidFill>
                    <a:srgbClr val="FF0000"/>
                  </a:solidFill>
                </a:rPr>
                <a:t>IOVSS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56100" y="2770968"/>
              <a:ext cx="3348481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不要選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Auto select </a:t>
              </a:r>
              <a:r>
                <a:rPr lang="zh-TW" altLang="en-US" sz="1200" dirty="0">
                  <a:solidFill>
                    <a:srgbClr val="FF0000"/>
                  </a:solidFill>
                </a:rPr>
                <a:t>自己選擇</a:t>
              </a:r>
              <a:r>
                <a:rPr lang="en-US" altLang="zh-TW" sz="1200" dirty="0">
                  <a:solidFill>
                    <a:srgbClr val="FF0000"/>
                  </a:solidFill>
                </a:rPr>
                <a:t>layer,</a:t>
              </a:r>
              <a:r>
                <a:rPr lang="zh-TW" altLang="en-US" sz="1200" dirty="0">
                  <a:solidFill>
                    <a:srgbClr val="FF0000"/>
                  </a:solidFill>
                </a:rPr>
                <a:t> 大小輸入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5.0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680034" y="3704764"/>
              <a:ext cx="76174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</a:t>
              </a:r>
              <a:r>
                <a:rPr lang="en-US" altLang="zh-TW" sz="1200" dirty="0">
                  <a:solidFill>
                    <a:srgbClr val="FF0000"/>
                  </a:solidFill>
                </a:rPr>
                <a:t>Apply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向下箭號 31"/>
            <p:cNvSpPr/>
            <p:nvPr/>
          </p:nvSpPr>
          <p:spPr>
            <a:xfrm rot="16200000">
              <a:off x="3543047" y="3707176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2327919" y="3694622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5" name="向下箭號 34"/>
            <p:cNvSpPr/>
            <p:nvPr/>
          </p:nvSpPr>
          <p:spPr>
            <a:xfrm rot="19859680">
              <a:off x="3859481" y="3190206"/>
              <a:ext cx="153482" cy="26557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756366" y="3979551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125269" y="4001115"/>
              <a:ext cx="822469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按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shift+t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585216" y="4525068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5003087" y="2759952"/>
              <a:ext cx="292223" cy="2792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40" name="橢圓 39"/>
            <p:cNvSpPr/>
            <p:nvPr/>
          </p:nvSpPr>
          <p:spPr>
            <a:xfrm>
              <a:off x="2768684" y="2850965"/>
              <a:ext cx="292223" cy="28714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55361" y="4437807"/>
              <a:ext cx="1683794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打在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io</a:t>
              </a:r>
              <a:r>
                <a:rPr lang="en-US" altLang="zh-TW" sz="1200" dirty="0">
                  <a:solidFill>
                    <a:srgbClr val="FF0000"/>
                  </a:solidFill>
                </a:rPr>
                <a:t> vdd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及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io</a:t>
              </a:r>
              <a:r>
                <a:rPr lang="en-US" altLang="zh-TW" sz="1200" dirty="0">
                  <a:solidFill>
                    <a:srgbClr val="FF0000"/>
                  </a:solidFill>
                </a:rPr>
                <a:t> vss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上</a:t>
              </a:r>
              <a:endParaRPr lang="en-US" altLang="zh-TW" sz="1200" dirty="0">
                <a:solidFill>
                  <a:srgbClr val="FF0000"/>
                </a:solidFill>
              </a:endParaRPr>
            </a:p>
            <a:p>
              <a:r>
                <a:rPr lang="zh-TW" altLang="en-US" sz="1200" dirty="0">
                  <a:solidFill>
                    <a:srgbClr val="FF0000"/>
                  </a:solidFill>
                </a:rPr>
                <a:t>一定要打在</a:t>
              </a:r>
              <a:r>
                <a:rPr lang="en-US" altLang="zh-TW" sz="1200" dirty="0">
                  <a:solidFill>
                    <a:srgbClr val="FF0000"/>
                  </a:solidFill>
                </a:rPr>
                <a:t>+</a:t>
              </a:r>
              <a:r>
                <a:rPr lang="zh-TW" altLang="en-US" sz="1200" dirty="0">
                  <a:solidFill>
                    <a:srgbClr val="FF0000"/>
                  </a:solidFill>
                </a:rPr>
                <a:t>上</a:t>
              </a:r>
              <a:endParaRPr lang="en-US" altLang="zh-TW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向下箭號 45"/>
            <p:cNvSpPr/>
            <p:nvPr/>
          </p:nvSpPr>
          <p:spPr>
            <a:xfrm rot="427464">
              <a:off x="10451534" y="4987267"/>
              <a:ext cx="181995" cy="324640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7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Add Bounding Pad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1994454"/>
            <a:ext cx="6996127" cy="109497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注意</a:t>
            </a:r>
            <a:r>
              <a:rPr lang="en-US" altLang="zh-TW" dirty="0">
                <a:solidFill>
                  <a:schemeClr val="tx1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此步驟</a:t>
            </a:r>
            <a:r>
              <a:rPr lang="en-US" altLang="zh-TW" dirty="0">
                <a:solidFill>
                  <a:srgbClr val="FF0000"/>
                </a:solidFill>
              </a:rPr>
              <a:t>run</a:t>
            </a:r>
            <a:r>
              <a:rPr lang="zh-TW" altLang="en-US" dirty="0">
                <a:solidFill>
                  <a:srgbClr val="FF0000"/>
                </a:solidFill>
              </a:rPr>
              <a:t>結果會是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，而且有</a:t>
            </a:r>
            <a:r>
              <a:rPr lang="en-US" altLang="zh-TW" dirty="0">
                <a:solidFill>
                  <a:srgbClr val="FF0000"/>
                </a:solidFill>
              </a:rPr>
              <a:t>undo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warning</a:t>
            </a:r>
            <a:r>
              <a:rPr lang="zh-TW" altLang="en-US" dirty="0">
                <a:solidFill>
                  <a:srgbClr val="FF0000"/>
                </a:solidFill>
              </a:rPr>
              <a:t>都請忽略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確認完成方式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將</a:t>
            </a:r>
            <a:r>
              <a:rPr lang="en-US" altLang="zh-TW" dirty="0">
                <a:solidFill>
                  <a:schemeClr val="tx1"/>
                </a:solidFill>
              </a:rPr>
              <a:t>level</a:t>
            </a:r>
            <a:r>
              <a:rPr lang="zh-TW" altLang="en-US" dirty="0">
                <a:solidFill>
                  <a:schemeClr val="tx1"/>
                </a:solidFill>
              </a:rPr>
              <a:t>調成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即可觀察</a:t>
            </a:r>
            <a:r>
              <a:rPr lang="en-US" altLang="zh-TW" dirty="0">
                <a:solidFill>
                  <a:schemeClr val="tx1"/>
                </a:solidFill>
              </a:rPr>
              <a:t>bounding pad</a:t>
            </a:r>
            <a:r>
              <a:rPr lang="zh-TW" altLang="en-US" dirty="0">
                <a:solidFill>
                  <a:schemeClr val="tx1"/>
                </a:solidFill>
              </a:rPr>
              <a:t>是否有加上去。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540"/>
          <a:stretch/>
        </p:blipFill>
        <p:spPr>
          <a:xfrm>
            <a:off x="3226806" y="3295549"/>
            <a:ext cx="5103095" cy="2359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1" y="1424042"/>
            <a:ext cx="8743025" cy="36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RTL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run ncverilog</a:t>
            </a: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function simulation</a:t>
            </a: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nWave</a:t>
            </a:r>
            <a:endParaRPr lang="zh-TW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1472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174" y="298212"/>
            <a:ext cx="10248266" cy="705394"/>
          </a:xfrm>
        </p:spPr>
        <p:txBody>
          <a:bodyPr/>
          <a:lstStyle/>
          <a:p>
            <a:r>
              <a:rPr lang="en-US" altLang="zh-TW" dirty="0"/>
              <a:t>Export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11174" y="1994453"/>
            <a:ext cx="1490346" cy="44760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1174" y="1424042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9646" y="2310711"/>
            <a:ext cx="1300274" cy="460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Setup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264920" y="1733196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80598" y="1994453"/>
            <a:ext cx="5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99065" y="2907978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Design Planning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065" y="4102512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CTS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065" y="3505245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Placement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065" y="4699779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Routing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99065" y="5297046"/>
            <a:ext cx="1300274" cy="46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DFM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0291" y="2770968"/>
            <a:ext cx="6996127" cy="3270395"/>
          </a:xfrm>
        </p:spPr>
        <p:txBody>
          <a:bodyPr/>
          <a:lstStyle/>
          <a:p>
            <a:r>
              <a:rPr lang="zh-TW" altLang="en-US" dirty="0"/>
              <a:t>輸出檔案以及建議名稱</a:t>
            </a:r>
            <a:r>
              <a:rPr lang="en-US" altLang="zh-TW" dirty="0"/>
              <a:t>: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_pr.gds </a:t>
            </a:r>
            <a:r>
              <a:rPr lang="zh-TW" altLang="en-US" dirty="0"/>
              <a:t>將作</a:t>
            </a:r>
            <a:r>
              <a:rPr lang="en-US" altLang="zh-TW" dirty="0"/>
              <a:t>Tape Out</a:t>
            </a:r>
            <a:r>
              <a:rPr lang="zh-TW" altLang="en-US" dirty="0"/>
              <a:t>的步驟檔後測</a:t>
            </a:r>
            <a:r>
              <a:rPr lang="en-US" altLang="zh-TW" dirty="0"/>
              <a:t>DRC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*_pr.v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拿來跑</a:t>
            </a:r>
            <a:r>
              <a:rPr lang="en-US" altLang="zh-TW" dirty="0"/>
              <a:t>function simulation(post-sim)</a:t>
            </a:r>
            <a:r>
              <a:rPr lang="zh-TW" altLang="en-US" dirty="0"/>
              <a:t> 及</a:t>
            </a:r>
            <a:r>
              <a:rPr lang="en-US" altLang="zh-TW" dirty="0"/>
              <a:t>LVS</a:t>
            </a:r>
            <a:r>
              <a:rPr lang="zh-TW" altLang="en-US" dirty="0"/>
              <a:t>比對。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*_pr.sdf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會</a:t>
            </a:r>
            <a:r>
              <a:rPr lang="zh-TW" altLang="en-US" dirty="0"/>
              <a:t>有</a:t>
            </a:r>
            <a:r>
              <a:rPr lang="en-US" altLang="zh-TW" dirty="0"/>
              <a:t>cell</a:t>
            </a:r>
            <a:r>
              <a:rPr lang="zh-TW" altLang="en-US" dirty="0"/>
              <a:t>的</a:t>
            </a:r>
            <a:r>
              <a:rPr lang="en-US" altLang="zh-TW" dirty="0"/>
              <a:t>setup/ hold time</a:t>
            </a:r>
            <a:r>
              <a:rPr lang="zh-TW" altLang="en-US" dirty="0"/>
              <a:t>資訊。</a:t>
            </a:r>
            <a:endParaRPr lang="en-US" altLang="zh-TW" dirty="0"/>
          </a:p>
          <a:p>
            <a:r>
              <a:rPr lang="en-US" altLang="zh-TW" dirty="0"/>
              <a:t>pr</a:t>
            </a:r>
            <a:r>
              <a:rPr lang="zh-TW" altLang="en-US" dirty="0"/>
              <a:t>表示</a:t>
            </a:r>
            <a:r>
              <a:rPr lang="en-US" altLang="zh-TW" dirty="0"/>
              <a:t>APR</a:t>
            </a:r>
            <a:r>
              <a:rPr lang="zh-TW" altLang="en-US" dirty="0"/>
              <a:t>跑完的結果，與</a:t>
            </a:r>
            <a:r>
              <a:rPr lang="en-US" altLang="zh-TW" dirty="0"/>
              <a:t>DC</a:t>
            </a:r>
            <a:r>
              <a:rPr lang="zh-TW" altLang="en-US" dirty="0"/>
              <a:t>跑完的</a:t>
            </a:r>
            <a:r>
              <a:rPr lang="en-US" altLang="zh-TW" dirty="0"/>
              <a:t>_syn</a:t>
            </a:r>
            <a:r>
              <a:rPr lang="zh-TW" altLang="en-US" dirty="0"/>
              <a:t>作區別。</a:t>
            </a:r>
          </a:p>
        </p:txBody>
      </p:sp>
      <p:sp>
        <p:nvSpPr>
          <p:cNvPr id="15" name="矩形 14"/>
          <p:cNvSpPr/>
          <p:nvPr/>
        </p:nvSpPr>
        <p:spPr>
          <a:xfrm>
            <a:off x="599065" y="5894313"/>
            <a:ext cx="1300274" cy="4602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Export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280291" y="1420606"/>
            <a:ext cx="9619972" cy="1134135"/>
            <a:chOff x="2280291" y="1420606"/>
            <a:chExt cx="9619972" cy="113413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291" y="1420606"/>
              <a:ext cx="9555576" cy="110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橢圓 3"/>
            <p:cNvSpPr/>
            <p:nvPr/>
          </p:nvSpPr>
          <p:spPr>
            <a:xfrm>
              <a:off x="6365966" y="1733196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10820400" y="2032227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6296297" y="2293484"/>
              <a:ext cx="1079863" cy="261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653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40080"/>
          </a:xfrm>
        </p:spPr>
        <p:txBody>
          <a:bodyPr/>
          <a:lstStyle/>
          <a:p>
            <a:r>
              <a:rPr lang="en-US" altLang="zh-TW" dirty="0"/>
              <a:t>Post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412240"/>
            <a:ext cx="8598907" cy="4629123"/>
          </a:xfrm>
        </p:spPr>
        <p:txBody>
          <a:bodyPr/>
          <a:lstStyle/>
          <a:p>
            <a:r>
              <a:rPr lang="en-US" altLang="zh-TW" dirty="0"/>
              <a:t>Rncverilog</a:t>
            </a:r>
            <a:r>
              <a:rPr lang="zh-TW" altLang="en-US" dirty="0"/>
              <a:t> </a:t>
            </a:r>
            <a:r>
              <a:rPr lang="en-US" altLang="zh-TW" dirty="0"/>
              <a:t>–f run_route.f </a:t>
            </a:r>
          </a:p>
          <a:p>
            <a:r>
              <a:rPr lang="en-US" altLang="zh-TW" dirty="0"/>
              <a:t>RnWave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5" y="2386148"/>
            <a:ext cx="6258894" cy="2916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5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Tape Out &amp; Qserver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DRC</a:t>
            </a:r>
          </a:p>
          <a:p>
            <a:r>
              <a:rPr lang="en-US" altLang="zh-TW" dirty="0"/>
              <a:t>LVS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3666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1"/>
            <a:ext cx="6864145" cy="877351"/>
          </a:xfrm>
        </p:spPr>
        <p:txBody>
          <a:bodyPr/>
          <a:lstStyle/>
          <a:p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Rlaker &amp;</a:t>
            </a:r>
          </a:p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&gt;Import &gt;stream …</a:t>
            </a: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b="54123"/>
          <a:stretch/>
        </p:blipFill>
        <p:spPr>
          <a:xfrm>
            <a:off x="2962547" y="2551896"/>
            <a:ext cx="4248486" cy="321281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4976" y="4273390"/>
            <a:ext cx="2723566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/PDK/T18/Laker/Laker_MM*_2.7c.tf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496636" y="2885736"/>
            <a:ext cx="134562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ICC</a:t>
            </a:r>
            <a:r>
              <a:rPr lang="zh-TW" altLang="en-US" sz="1200" dirty="0">
                <a:solidFill>
                  <a:srgbClr val="FF0000"/>
                </a:solidFill>
              </a:rPr>
              <a:t>跑完的</a:t>
            </a:r>
            <a:r>
              <a:rPr lang="en-US" altLang="zh-TW" sz="1200" dirty="0">
                <a:solidFill>
                  <a:srgbClr val="FF0000"/>
                </a:solidFill>
              </a:rPr>
              <a:t>.gds</a:t>
            </a:r>
            <a:r>
              <a:rPr lang="zh-TW" altLang="en-US" sz="1200" dirty="0">
                <a:solidFill>
                  <a:srgbClr val="FF0000"/>
                </a:solidFill>
              </a:rPr>
              <a:t>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770669" y="3758633"/>
            <a:ext cx="1016625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之前</a:t>
            </a:r>
            <a:r>
              <a:rPr lang="en-US" altLang="zh-TW" sz="1200" dirty="0">
                <a:solidFill>
                  <a:srgbClr val="FF0000"/>
                </a:solidFill>
              </a:rPr>
              <a:t>Lib</a:t>
            </a:r>
            <a:r>
              <a:rPr lang="zh-TW" altLang="en-US" sz="1200" dirty="0">
                <a:solidFill>
                  <a:srgbClr val="FF0000"/>
                </a:solidFill>
              </a:rPr>
              <a:t>名稱</a:t>
            </a:r>
          </a:p>
        </p:txBody>
      </p:sp>
      <p:sp>
        <p:nvSpPr>
          <p:cNvPr id="22" name="向下箭號 21"/>
          <p:cNvSpPr/>
          <p:nvPr/>
        </p:nvSpPr>
        <p:spPr>
          <a:xfrm rot="16200000">
            <a:off x="7263300" y="2888150"/>
            <a:ext cx="194498" cy="272174"/>
          </a:xfrm>
          <a:prstGeom prst="downArrow">
            <a:avLst>
              <a:gd name="adj1" fmla="val 4166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 rot="16200000">
            <a:off x="7263300" y="4275804"/>
            <a:ext cx="194498" cy="272174"/>
          </a:xfrm>
          <a:prstGeom prst="downArrow">
            <a:avLst>
              <a:gd name="adj1" fmla="val 4166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/>
          <p:cNvCxnSpPr>
            <a:endCxn id="24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95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1"/>
            <a:ext cx="6864145" cy="3880773"/>
          </a:xfrm>
        </p:spPr>
        <p:txBody>
          <a:bodyPr/>
          <a:lstStyle/>
          <a:p>
            <a:r>
              <a:rPr lang="en-US" altLang="zh-TW" dirty="0"/>
              <a:t>File &gt;Import &gt;stream …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注意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zh-TW" altLang="en-US" dirty="0">
                <a:solidFill>
                  <a:srgbClr val="FF0000"/>
                </a:solidFill>
              </a:rPr>
              <a:t> 此步驟千萬不要</a:t>
            </a:r>
            <a:r>
              <a:rPr lang="en-US" altLang="zh-TW" dirty="0">
                <a:solidFill>
                  <a:srgbClr val="FF0000"/>
                </a:solidFill>
              </a:rPr>
              <a:t>open</a:t>
            </a:r>
            <a:r>
              <a:rPr lang="zh-TW" altLang="en-US" dirty="0">
                <a:solidFill>
                  <a:srgbClr val="FF0000"/>
                </a:solidFill>
              </a:rPr>
              <a:t>著</a:t>
            </a:r>
            <a:r>
              <a:rPr lang="en-US" altLang="zh-TW" dirty="0">
                <a:solidFill>
                  <a:srgbClr val="FF0000"/>
                </a:solidFill>
              </a:rPr>
              <a:t>layout,</a:t>
            </a:r>
            <a:r>
              <a:rPr lang="zh-TW" altLang="en-US" dirty="0">
                <a:solidFill>
                  <a:srgbClr val="FF0000"/>
                </a:solidFill>
              </a:rPr>
              <a:t> 會</a:t>
            </a:r>
            <a:r>
              <a:rPr lang="en-US" altLang="zh-TW" dirty="0">
                <a:solidFill>
                  <a:srgbClr val="FF0000"/>
                </a:solidFill>
              </a:rPr>
              <a:t>lock</a:t>
            </a:r>
            <a:r>
              <a:rPr lang="zh-TW" altLang="en-US" dirty="0">
                <a:solidFill>
                  <a:srgbClr val="FF0000"/>
                </a:solidFill>
              </a:rPr>
              <a:t>住無法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465637" y="2488700"/>
            <a:ext cx="6888584" cy="3212811"/>
            <a:chOff x="2465637" y="2488700"/>
            <a:chExt cx="6888584" cy="32128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b="54123"/>
            <a:stretch/>
          </p:blipFill>
          <p:spPr>
            <a:xfrm>
              <a:off x="3081353" y="2488700"/>
              <a:ext cx="4248486" cy="3212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637" y="3513984"/>
              <a:ext cx="6888584" cy="126954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19" name="圓角矩形 18"/>
            <p:cNvSpPr/>
            <p:nvPr/>
          </p:nvSpPr>
          <p:spPr>
            <a:xfrm>
              <a:off x="3224396" y="2803651"/>
              <a:ext cx="3962400" cy="24769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下箭號 19"/>
            <p:cNvSpPr/>
            <p:nvPr/>
          </p:nvSpPr>
          <p:spPr>
            <a:xfrm rot="19976013">
              <a:off x="7033760" y="3088217"/>
              <a:ext cx="384762" cy="1144838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455002" y="4572185"/>
              <a:ext cx="1446230" cy="8309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b="1" u="sng" dirty="0">
                  <a:solidFill>
                    <a:srgbClr val="FF0000"/>
                  </a:solidFill>
                </a:rPr>
                <a:t>依序</a:t>
              </a:r>
              <a:r>
                <a:rPr lang="zh-TW" altLang="en-US" sz="1200" dirty="0">
                  <a:solidFill>
                    <a:srgbClr val="FF0000"/>
                  </a:solidFill>
                </a:rPr>
                <a:t>加入</a:t>
              </a:r>
              <a:r>
                <a:rPr lang="en-US" altLang="zh-TW" sz="1200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tsmc18_core.gds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tpz973gv.gds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tpb973gv_cic.gds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44</a:t>
            </a:fld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/>
          <p:cNvCxnSpPr>
            <a:endCxn id="24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0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7" y="1365392"/>
            <a:ext cx="6864145" cy="1238472"/>
          </a:xfrm>
        </p:spPr>
        <p:txBody>
          <a:bodyPr/>
          <a:lstStyle/>
          <a:p>
            <a:r>
              <a:rPr lang="zh-TW" altLang="en-US" dirty="0"/>
              <a:t>觀察是否成功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(GUI)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open &gt; … </a:t>
            </a:r>
            <a:r>
              <a:rPr lang="zh-TW" altLang="en-US" dirty="0">
                <a:solidFill>
                  <a:schemeClr val="tx1"/>
                </a:solidFill>
              </a:rPr>
              <a:t>選你的</a:t>
            </a:r>
            <a:r>
              <a:rPr lang="en-US" altLang="zh-TW" dirty="0">
                <a:solidFill>
                  <a:schemeClr val="tx1"/>
                </a:solidFill>
              </a:rPr>
              <a:t>layout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按 </a:t>
            </a:r>
            <a:r>
              <a:rPr lang="en-US" altLang="zh-TW" dirty="0">
                <a:solidFill>
                  <a:schemeClr val="tx1"/>
                </a:solidFill>
              </a:rPr>
              <a:t>shift+f and ctrl+f</a:t>
            </a:r>
            <a:r>
              <a:rPr lang="zh-TW" altLang="en-US" dirty="0">
                <a:solidFill>
                  <a:schemeClr val="tx1"/>
                </a:solidFill>
              </a:rPr>
              <a:t> 切換觀察</a:t>
            </a:r>
            <a:r>
              <a:rPr lang="en-US" altLang="zh-TW" dirty="0">
                <a:solidFill>
                  <a:schemeClr val="tx1"/>
                </a:solidFill>
              </a:rPr>
              <a:t>bounding pad</a:t>
            </a:r>
            <a:r>
              <a:rPr lang="zh-TW" altLang="en-US" dirty="0">
                <a:solidFill>
                  <a:schemeClr val="tx1"/>
                </a:solidFill>
              </a:rPr>
              <a:t>是否加上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6713" t="1109" r="4168" b="3218"/>
          <a:stretch/>
        </p:blipFill>
        <p:spPr>
          <a:xfrm>
            <a:off x="6026772" y="4710723"/>
            <a:ext cx="1968835" cy="195133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l="5600" b="3361"/>
          <a:stretch/>
        </p:blipFill>
        <p:spPr>
          <a:xfrm>
            <a:off x="2541354" y="3721478"/>
            <a:ext cx="2029812" cy="19784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72" y="2645015"/>
            <a:ext cx="1963402" cy="1948270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4729880" y="4593285"/>
            <a:ext cx="966651" cy="234878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797581" y="4145279"/>
            <a:ext cx="82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shift+f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53301" y="4937615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ctrl+f</a:t>
            </a:r>
            <a:endParaRPr lang="zh-TW" altLang="en-US" sz="1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112505" y="3604056"/>
            <a:ext cx="105028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import</a:t>
            </a:r>
            <a:r>
              <a:rPr lang="zh-TW" altLang="en-US" sz="1600" dirty="0">
                <a:solidFill>
                  <a:srgbClr val="FF0000"/>
                </a:solidFill>
              </a:rPr>
              <a:t>前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112505" y="5517113"/>
            <a:ext cx="1460656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import</a:t>
            </a:r>
            <a:r>
              <a:rPr lang="zh-TW" altLang="en-US" sz="1600" dirty="0">
                <a:solidFill>
                  <a:srgbClr val="FF0000"/>
                </a:solidFill>
              </a:rPr>
              <a:t>成功後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45</a:t>
            </a:fld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線單箭頭接點 40"/>
          <p:cNvCxnSpPr>
            <a:endCxn id="37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85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Add Bounding Pad</a:t>
            </a:r>
            <a:r>
              <a:rPr lang="en-US" altLang="zh-TW" dirty="0">
                <a:solidFill>
                  <a:srgbClr val="FF0000"/>
                </a:solidFill>
              </a:rPr>
              <a:t>(T18)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5638" y="1365390"/>
            <a:ext cx="8428785" cy="2927936"/>
          </a:xfrm>
        </p:spPr>
        <p:txBody>
          <a:bodyPr>
            <a:normAutofit/>
          </a:bodyPr>
          <a:lstStyle/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&gt;Export &gt;stream …</a:t>
            </a:r>
          </a:p>
          <a:p>
            <a:r>
              <a:rPr lang="zh-TW" altLang="en-US" dirty="0"/>
              <a:t>建議名稱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_merge.gds</a:t>
            </a:r>
          </a:p>
          <a:p>
            <a:r>
              <a:rPr lang="zh-TW" altLang="en-US" dirty="0"/>
              <a:t>這個</a:t>
            </a:r>
            <a:r>
              <a:rPr lang="en-US" altLang="zh-TW" dirty="0"/>
              <a:t>GDS</a:t>
            </a:r>
            <a:r>
              <a:rPr lang="zh-TW" altLang="en-US" dirty="0"/>
              <a:t>檔將會拿去做</a:t>
            </a:r>
            <a:r>
              <a:rPr lang="en-US" altLang="zh-TW" dirty="0"/>
              <a:t>DRC</a:t>
            </a:r>
            <a:r>
              <a:rPr lang="zh-TW" altLang="en-US" dirty="0"/>
              <a:t>驗證及</a:t>
            </a:r>
            <a:r>
              <a:rPr lang="en-US" altLang="zh-TW" dirty="0"/>
              <a:t>LVS</a:t>
            </a:r>
            <a:r>
              <a:rPr lang="zh-TW" altLang="en-US" dirty="0"/>
              <a:t>比對，也是將上傳至</a:t>
            </a:r>
            <a:r>
              <a:rPr lang="en-US" altLang="zh-TW" dirty="0"/>
              <a:t>TSRI</a:t>
            </a:r>
            <a:r>
              <a:rPr lang="zh-TW" altLang="en-US" dirty="0"/>
              <a:t>的最終下線晶片檔。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817981" y="3047247"/>
            <a:ext cx="6511801" cy="3143807"/>
            <a:chOff x="2817981" y="3047247"/>
            <a:chExt cx="6511801" cy="314380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7981" y="3047247"/>
              <a:ext cx="5150676" cy="3143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文字方塊 10"/>
            <p:cNvSpPr txBox="1"/>
            <p:nvPr/>
          </p:nvSpPr>
          <p:spPr>
            <a:xfrm>
              <a:off x="7124306" y="5157856"/>
              <a:ext cx="2205476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命名新名稱</a:t>
              </a:r>
              <a:r>
                <a:rPr lang="en-US" altLang="zh-TW" sz="1200" dirty="0">
                  <a:solidFill>
                    <a:srgbClr val="FF0000"/>
                  </a:solidFill>
                </a:rPr>
                <a:t>,</a:t>
              </a:r>
              <a:r>
                <a:rPr lang="zh-TW" altLang="en-US" sz="1200" dirty="0">
                  <a:solidFill>
                    <a:srgbClr val="FF0000"/>
                  </a:solidFill>
                </a:rPr>
                <a:t>建議*</a:t>
              </a:r>
              <a:r>
                <a:rPr lang="en-US" altLang="zh-TW" sz="1200" dirty="0">
                  <a:solidFill>
                    <a:srgbClr val="FF0000"/>
                  </a:solidFill>
                </a:rPr>
                <a:t>_merge.gds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向下箭號 22"/>
            <p:cNvSpPr/>
            <p:nvPr/>
          </p:nvSpPr>
          <p:spPr>
            <a:xfrm rot="16200000">
              <a:off x="6872630" y="5160270"/>
              <a:ext cx="194498" cy="272174"/>
            </a:xfrm>
            <a:prstGeom prst="downArrow">
              <a:avLst>
                <a:gd name="adj1" fmla="val 416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46</a:t>
            </a:fld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/>
          <p:cNvCxnSpPr>
            <a:endCxn id="30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5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LVS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55817" y="1376820"/>
            <a:ext cx="9570720" cy="5198151"/>
          </a:xfrm>
        </p:spPr>
        <p:txBody>
          <a:bodyPr>
            <a:noAutofit/>
          </a:bodyPr>
          <a:lstStyle/>
          <a:p>
            <a:r>
              <a:rPr lang="en-US" altLang="zh-TW" sz="1200" dirty="0"/>
              <a:t>&gt;mkdir verify </a:t>
            </a:r>
            <a:r>
              <a:rPr lang="zh-TW" altLang="en-US" sz="1200" dirty="0"/>
              <a:t>創建資料夾</a:t>
            </a:r>
            <a:endParaRPr lang="en-US" altLang="zh-TW" sz="1200" dirty="0"/>
          </a:p>
          <a:p>
            <a:r>
              <a:rPr lang="en-US" altLang="zh-TW" sz="1200" dirty="0"/>
              <a:t>&gt;mkdir lvs</a:t>
            </a:r>
          </a:p>
          <a:p>
            <a:r>
              <a:rPr lang="en-US" altLang="zh-TW" sz="1200" dirty="0"/>
              <a:t>&gt;cd ~/lvs</a:t>
            </a:r>
          </a:p>
          <a:p>
            <a:r>
              <a:rPr lang="en-US" altLang="zh-TW" sz="1200" dirty="0"/>
              <a:t>&gt;cp your_path/*_merge.gds . </a:t>
            </a:r>
            <a:r>
              <a:rPr lang="zh-TW" altLang="en-US" sz="1200" dirty="0"/>
              <a:t>將最終版的</a:t>
            </a:r>
            <a:r>
              <a:rPr lang="en-US" altLang="zh-TW" sz="1200" dirty="0"/>
              <a:t>GDS</a:t>
            </a:r>
            <a:r>
              <a:rPr lang="zh-TW" altLang="en-US" sz="1200" dirty="0"/>
              <a:t>檔</a:t>
            </a:r>
            <a:r>
              <a:rPr lang="en-US" altLang="zh-TW" sz="1200" dirty="0"/>
              <a:t>copy</a:t>
            </a:r>
            <a:r>
              <a:rPr lang="zh-TW" altLang="en-US" sz="1200" dirty="0"/>
              <a:t>過來</a:t>
            </a:r>
            <a:endParaRPr lang="en-US" altLang="zh-TW" sz="1200" dirty="0"/>
          </a:p>
          <a:p>
            <a:r>
              <a:rPr lang="en-US" altLang="zh-TW" sz="1200" dirty="0"/>
              <a:t>&gt;cp your_path /*_pr.v .</a:t>
            </a:r>
            <a:r>
              <a:rPr lang="zh-TW" altLang="en-US" sz="1200" dirty="0"/>
              <a:t> 將</a:t>
            </a:r>
            <a:r>
              <a:rPr lang="en-US" altLang="zh-TW" sz="1200" dirty="0"/>
              <a:t>ICC</a:t>
            </a:r>
            <a:r>
              <a:rPr lang="zh-TW" altLang="en-US" sz="1200" dirty="0"/>
              <a:t>合成完的</a:t>
            </a:r>
            <a:r>
              <a:rPr lang="en-US" altLang="zh-TW" sz="1200" dirty="0"/>
              <a:t>.v</a:t>
            </a:r>
            <a:r>
              <a:rPr lang="zh-TW" altLang="en-US" sz="1200" dirty="0"/>
              <a:t>檔</a:t>
            </a:r>
            <a:r>
              <a:rPr lang="en-US" altLang="zh-TW" sz="1200" dirty="0"/>
              <a:t>copy</a:t>
            </a:r>
            <a:r>
              <a:rPr lang="zh-TW" altLang="en-US" sz="1200" dirty="0"/>
              <a:t>過來</a:t>
            </a:r>
            <a:endParaRPr lang="en-US" altLang="zh-TW" sz="1200" dirty="0"/>
          </a:p>
          <a:p>
            <a:r>
              <a:rPr lang="zh-TW" altLang="en-US" sz="1200" dirty="0">
                <a:solidFill>
                  <a:srgbClr val="FF0000"/>
                </a:solidFill>
              </a:rPr>
              <a:t>將*</a:t>
            </a:r>
            <a:r>
              <a:rPr lang="en-US" altLang="zh-TW" sz="1200" dirty="0">
                <a:solidFill>
                  <a:srgbClr val="FF0000"/>
                </a:solidFill>
              </a:rPr>
              <a:t>_pr.v</a:t>
            </a:r>
            <a:r>
              <a:rPr lang="zh-TW" altLang="en-US" sz="1200" dirty="0">
                <a:solidFill>
                  <a:srgbClr val="FF0000"/>
                </a:solidFill>
              </a:rPr>
              <a:t>所有的</a:t>
            </a:r>
            <a:r>
              <a:rPr lang="en-US" altLang="zh-TW" sz="1200" dirty="0">
                <a:solidFill>
                  <a:srgbClr val="FF0000"/>
                </a:solidFill>
              </a:rPr>
              <a:t>IOVDD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IOVSS</a:t>
            </a:r>
            <a:r>
              <a:rPr lang="zh-TW" altLang="en-US" sz="1200" dirty="0">
                <a:solidFill>
                  <a:srgbClr val="FF0000"/>
                </a:solidFill>
              </a:rPr>
              <a:t>註解掉 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很重要一定要做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r>
              <a:rPr lang="zh-TW" altLang="en-US" sz="1200" dirty="0">
                <a:solidFill>
                  <a:srgbClr val="FF0000"/>
                </a:solidFill>
              </a:rPr>
              <a:t> *記住</a:t>
            </a:r>
            <a:r>
              <a:rPr lang="en-US" altLang="zh-TW" sz="1200" dirty="0">
                <a:solidFill>
                  <a:srgbClr val="FF0000"/>
                </a:solidFill>
              </a:rPr>
              <a:t>:</a:t>
            </a:r>
            <a:r>
              <a:rPr lang="zh-TW" altLang="en-US" sz="1200" dirty="0">
                <a:solidFill>
                  <a:srgbClr val="FF0000"/>
                </a:solidFill>
              </a:rPr>
              <a:t>先註解掉再轉檔*</a:t>
            </a:r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/>
              <a:t>將</a:t>
            </a:r>
            <a:r>
              <a:rPr lang="en-US" altLang="zh-TW" sz="1200" dirty="0"/>
              <a:t>.v</a:t>
            </a:r>
            <a:r>
              <a:rPr lang="zh-TW" altLang="en-US" sz="1200" dirty="0"/>
              <a:t>檔轉成</a:t>
            </a:r>
            <a:r>
              <a:rPr lang="en-US" altLang="zh-TW" sz="1200" dirty="0"/>
              <a:t>.spi</a:t>
            </a:r>
          </a:p>
          <a:p>
            <a:pPr lvl="1"/>
            <a:r>
              <a:rPr lang="en-US" altLang="zh-TW" sz="1200" dirty="0"/>
              <a:t>&gt;</a:t>
            </a:r>
            <a:r>
              <a:rPr lang="zh-TW" altLang="en-US" sz="1200" dirty="0"/>
              <a:t> </a:t>
            </a:r>
            <a:r>
              <a:rPr lang="en-US" altLang="zh-TW" sz="1200" dirty="0"/>
              <a:t>Rv2lvs -64 –v *_pr.v –l tsmc18_lvs.v –l tpz973gv_lvs.v –l tpb973gv_lvs.v  \</a:t>
            </a:r>
          </a:p>
          <a:p>
            <a:pPr marL="457200" lvl="1" indent="0">
              <a:buNone/>
            </a:pPr>
            <a:r>
              <a:rPr lang="en-US" altLang="zh-TW" sz="1200" dirty="0"/>
              <a:t>           –s tsmc18_lvs.spi –s tpz973gv_lvs.spi –s tpb973gv_lvs.spi  \</a:t>
            </a:r>
          </a:p>
          <a:p>
            <a:pPr marL="457200" lvl="1" indent="0">
              <a:buNone/>
            </a:pPr>
            <a:r>
              <a:rPr lang="en-US" altLang="zh-TW" sz="1200" dirty="0"/>
              <a:t>	–s1 VDD –s0 VSS –o source.spi</a:t>
            </a:r>
          </a:p>
          <a:p>
            <a:r>
              <a:rPr lang="zh-TW" altLang="en-US" sz="1200" dirty="0"/>
              <a:t>修改</a:t>
            </a:r>
            <a:r>
              <a:rPr lang="en-US" altLang="zh-TW" sz="1200" dirty="0"/>
              <a:t>T18_LVS_CB.rule</a:t>
            </a:r>
            <a:r>
              <a:rPr lang="zh-TW" altLang="en-US" sz="1200" dirty="0"/>
              <a:t>檔</a:t>
            </a:r>
            <a:endParaRPr lang="en-US" altLang="zh-TW" sz="1200" dirty="0"/>
          </a:p>
          <a:p>
            <a:r>
              <a:rPr lang="zh-TW" altLang="en-US" sz="1200" dirty="0"/>
              <a:t>比對</a:t>
            </a:r>
            <a:r>
              <a:rPr lang="en-US" altLang="zh-TW" sz="1200" dirty="0"/>
              <a:t>LVS</a:t>
            </a:r>
          </a:p>
          <a:p>
            <a:pPr lvl="1"/>
            <a:r>
              <a:rPr lang="en-US" altLang="zh-TW" sz="1200" dirty="0"/>
              <a:t>&gt; Qcalibre –lvs -64 –spice layput.spi –hier –turbo_all –auto T18_LVS_CB.rule</a:t>
            </a:r>
          </a:p>
          <a:p>
            <a:r>
              <a:rPr lang="zh-TW" altLang="en-US" sz="1200" dirty="0"/>
              <a:t>在</a:t>
            </a:r>
            <a:r>
              <a:rPr lang="en-US" altLang="zh-TW" sz="1200" dirty="0"/>
              <a:t>LVS_result</a:t>
            </a:r>
            <a:r>
              <a:rPr lang="zh-TW" altLang="en-US" sz="1200" dirty="0"/>
              <a:t>內查看</a:t>
            </a:r>
            <a:r>
              <a:rPr lang="en-US" altLang="zh-TW" sz="1200" dirty="0">
                <a:solidFill>
                  <a:srgbClr val="FF0000"/>
                </a:solidFill>
              </a:rPr>
              <a:t>lvs.rep</a:t>
            </a:r>
            <a:r>
              <a:rPr lang="zh-TW" altLang="en-US" sz="1200" dirty="0"/>
              <a:t>檔 確認</a:t>
            </a:r>
            <a:r>
              <a:rPr lang="en-US" altLang="zh-TW" sz="1200" dirty="0"/>
              <a:t>correct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將上傳至</a:t>
            </a:r>
            <a:r>
              <a:rPr lang="en-US" altLang="zh-TW" sz="1200" dirty="0"/>
              <a:t>TSRI)</a:t>
            </a:r>
            <a:endParaRPr lang="zh-TW" altLang="en-US" sz="12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11499"/>
              </p:ext>
            </p:extLst>
          </p:nvPr>
        </p:nvGraphicFramePr>
        <p:xfrm>
          <a:off x="7481455" y="560381"/>
          <a:ext cx="2940594" cy="22304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40594">
                  <a:extLst>
                    <a:ext uri="{9D8B030D-6E8A-4147-A177-3AD203B41FA5}">
                      <a16:colId xmlns:a16="http://schemas.microsoft.com/office/drawing/2014/main" val="1554799458"/>
                    </a:ext>
                  </a:extLst>
                </a:gridCol>
              </a:tblGrid>
              <a:tr h="4076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修改</a:t>
                      </a:r>
                      <a:r>
                        <a:rPr lang="en-US" altLang="zh-TW" dirty="0"/>
                        <a:t>T18_LVS_CB.rule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96843"/>
                  </a:ext>
                </a:extLst>
              </a:tr>
              <a:tr h="182276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80311"/>
                  </a:ext>
                </a:extLst>
              </a:tr>
            </a:tbl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8951752" y="4160865"/>
            <a:ext cx="2952866" cy="156966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/>
                </a:solidFill>
              </a:rPr>
              <a:t>請確認資料夾底下有這些檔案，沒有的話</a:t>
            </a:r>
            <a:endParaRPr lang="en-US" altLang="zh-TW" sz="1200" dirty="0">
              <a:solidFill>
                <a:schemeClr val="tx1"/>
              </a:solidFill>
            </a:endParaRPr>
          </a:p>
          <a:p>
            <a:r>
              <a:rPr lang="zh-TW" altLang="en-US" sz="1200" dirty="0">
                <a:solidFill>
                  <a:schemeClr val="tx1"/>
                </a:solidFill>
              </a:rPr>
              <a:t>請至學長姊的資料夾</a:t>
            </a:r>
            <a:r>
              <a:rPr lang="en-US" altLang="zh-TW" sz="1200" dirty="0">
                <a:solidFill>
                  <a:schemeClr val="tx1"/>
                </a:solidFill>
              </a:rPr>
              <a:t>copy: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tsmc18_lvs.v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tpz973gv_lvs.v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tpb973gv_lvs.v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tsmc18_lvs.spi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tpz973gv_lvs.spi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tpb973gv_lvs.spi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7748952" y="4734724"/>
            <a:ext cx="1184165" cy="319122"/>
          </a:xfrm>
          <a:prstGeom prst="rightArrow">
            <a:avLst>
              <a:gd name="adj1" fmla="val 372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344438" y="4485733"/>
            <a:ext cx="505097" cy="267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565166" y="4242198"/>
            <a:ext cx="1158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ICC</a:t>
            </a:r>
            <a:r>
              <a:rPr lang="zh-TW" altLang="en-US" sz="1200" dirty="0">
                <a:solidFill>
                  <a:srgbClr val="FF0000"/>
                </a:solidFill>
              </a:rPr>
              <a:t>跑完的</a:t>
            </a:r>
            <a:r>
              <a:rPr lang="en-US" altLang="zh-TW" sz="1200" dirty="0">
                <a:solidFill>
                  <a:srgbClr val="FF0000"/>
                </a:solidFill>
              </a:rPr>
              <a:t>.v</a:t>
            </a:r>
            <a:r>
              <a:rPr lang="zh-TW" altLang="en-US" sz="1200" dirty="0">
                <a:solidFill>
                  <a:srgbClr val="FF0000"/>
                </a:solidFill>
              </a:rPr>
              <a:t>檔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5675949" y="5222329"/>
            <a:ext cx="2073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-o</a:t>
            </a:r>
            <a:r>
              <a:rPr lang="zh-TW" altLang="en-US" sz="1200" dirty="0">
                <a:solidFill>
                  <a:srgbClr val="FF0000"/>
                </a:solidFill>
              </a:rPr>
              <a:t>表示要</a:t>
            </a:r>
            <a:r>
              <a:rPr lang="en-US" altLang="zh-TW" sz="1200" dirty="0">
                <a:solidFill>
                  <a:srgbClr val="FF0000"/>
                </a:solidFill>
              </a:rPr>
              <a:t>output</a:t>
            </a:r>
            <a:r>
              <a:rPr lang="zh-TW" altLang="en-US" sz="1200" dirty="0">
                <a:solidFill>
                  <a:srgbClr val="FF0000"/>
                </a:solidFill>
              </a:rPr>
              <a:t>的檔案名稱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643519" y="5094269"/>
            <a:ext cx="1175657" cy="26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7621084" y="1048287"/>
            <a:ext cx="4296767" cy="1843643"/>
            <a:chOff x="8110877" y="1265267"/>
            <a:chExt cx="4296767" cy="1843643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/>
            <a:srcRect b="8477"/>
            <a:stretch/>
          </p:blipFill>
          <p:spPr>
            <a:xfrm>
              <a:off x="8110877" y="1265267"/>
              <a:ext cx="2687458" cy="16421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橢圓 26"/>
            <p:cNvSpPr/>
            <p:nvPr/>
          </p:nvSpPr>
          <p:spPr>
            <a:xfrm>
              <a:off x="9441545" y="1378858"/>
              <a:ext cx="1307182" cy="3070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9429744" y="2313877"/>
              <a:ext cx="1238256" cy="272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898294" y="2831911"/>
              <a:ext cx="2058577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剛剛</a:t>
              </a:r>
              <a:r>
                <a:rPr lang="en-US" altLang="zh-TW" sz="1200" dirty="0">
                  <a:solidFill>
                    <a:srgbClr val="FF0000"/>
                  </a:solidFill>
                </a:rPr>
                <a:t>Rv2lvs</a:t>
              </a:r>
              <a:r>
                <a:rPr lang="zh-TW" altLang="en-US" sz="1200" dirty="0">
                  <a:solidFill>
                    <a:srgbClr val="FF0000"/>
                  </a:solidFill>
                </a:rPr>
                <a:t>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output</a:t>
              </a:r>
              <a:r>
                <a:rPr lang="zh-TW" altLang="en-US" sz="1200" dirty="0">
                  <a:solidFill>
                    <a:srgbClr val="FF0000"/>
                  </a:solidFill>
                </a:rPr>
                <a:t>檔名稱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251861" y="1737148"/>
              <a:ext cx="2155783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add bounding pad</a:t>
              </a:r>
              <a:r>
                <a:rPr lang="zh-TW" altLang="en-US" sz="1200" dirty="0">
                  <a:solidFill>
                    <a:srgbClr val="FF0000"/>
                  </a:solidFill>
                </a:rPr>
                <a:t>完的</a:t>
              </a:r>
              <a:r>
                <a:rPr lang="en-US" altLang="zh-TW" sz="1200" dirty="0">
                  <a:solidFill>
                    <a:srgbClr val="FF0000"/>
                  </a:solidFill>
                </a:rPr>
                <a:t>GDS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47</a:t>
            </a:fld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單箭頭接點 59"/>
          <p:cNvCxnSpPr>
            <a:endCxn id="56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6" y="3246947"/>
            <a:ext cx="4910495" cy="850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00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Qentry DRC – </a:t>
            </a:r>
            <a:r>
              <a:rPr lang="zh-TW" altLang="en-US" dirty="0"/>
              <a:t>真</a:t>
            </a:r>
            <a:r>
              <a:rPr lang="en-US" altLang="zh-TW" dirty="0"/>
              <a:t>layout DRC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20983" y="1376820"/>
            <a:ext cx="8338753" cy="5219289"/>
          </a:xfrm>
        </p:spPr>
        <p:txBody>
          <a:bodyPr>
            <a:normAutofit/>
          </a:bodyPr>
          <a:lstStyle/>
          <a:p>
            <a:r>
              <a:rPr lang="zh-TW" altLang="en-US" dirty="0"/>
              <a:t>由於製程</a:t>
            </a:r>
            <a:r>
              <a:rPr lang="en-US" altLang="zh-TW" dirty="0"/>
              <a:t>layout</a:t>
            </a:r>
            <a:r>
              <a:rPr lang="zh-TW" altLang="en-US" dirty="0"/>
              <a:t>不公開，</a:t>
            </a:r>
            <a:r>
              <a:rPr lang="en-US" altLang="zh-TW" dirty="0"/>
              <a:t>CBDK</a:t>
            </a:r>
            <a:r>
              <a:rPr lang="zh-TW" altLang="en-US" dirty="0"/>
              <a:t>的</a:t>
            </a:r>
            <a:r>
              <a:rPr lang="en-US" altLang="zh-TW" dirty="0"/>
              <a:t>layout</a:t>
            </a:r>
            <a:r>
              <a:rPr lang="zh-TW" altLang="en-US" dirty="0"/>
              <a:t>都只有</a:t>
            </a:r>
            <a:r>
              <a:rPr lang="en-US" altLang="zh-TW" dirty="0"/>
              <a:t>m1 layer</a:t>
            </a:r>
            <a:r>
              <a:rPr lang="zh-TW" altLang="en-US" dirty="0"/>
              <a:t>以上</a:t>
            </a:r>
            <a:r>
              <a:rPr lang="en-US" altLang="zh-TW" dirty="0"/>
              <a:t>(Phantom)</a:t>
            </a:r>
          </a:p>
          <a:p>
            <a:pPr marL="0" indent="0">
              <a:buNone/>
            </a:pPr>
            <a:r>
              <a:rPr lang="zh-TW" altLang="en-US" dirty="0"/>
              <a:t>    ，故必須上傳至</a:t>
            </a:r>
            <a:r>
              <a:rPr lang="en-US" altLang="zh-TW" dirty="0"/>
              <a:t>Qserver</a:t>
            </a:r>
            <a:r>
              <a:rPr lang="zh-TW" altLang="en-US" dirty="0"/>
              <a:t>換成完整</a:t>
            </a:r>
            <a:r>
              <a:rPr lang="en-US" altLang="zh-TW" dirty="0"/>
              <a:t>layout</a:t>
            </a:r>
            <a:r>
              <a:rPr lang="zh-TW" altLang="en-US" dirty="0"/>
              <a:t>跑</a:t>
            </a:r>
            <a:r>
              <a:rPr lang="en-US" altLang="zh-TW" dirty="0"/>
              <a:t>DRC</a:t>
            </a:r>
            <a:r>
              <a:rPr lang="zh-TW" altLang="en-US" dirty="0"/>
              <a:t> </a:t>
            </a:r>
            <a:r>
              <a:rPr lang="en-US" altLang="zh-TW" dirty="0"/>
              <a:t>verification.</a:t>
            </a:r>
          </a:p>
          <a:p>
            <a:r>
              <a:rPr lang="en-US" altLang="zh-TW" dirty="0"/>
              <a:t>&gt; cd ~/verify</a:t>
            </a:r>
          </a:p>
          <a:p>
            <a:r>
              <a:rPr lang="en-US" altLang="zh-TW" dirty="0"/>
              <a:t>&gt; mkdir drc</a:t>
            </a:r>
          </a:p>
          <a:p>
            <a:r>
              <a:rPr lang="en-US" altLang="zh-TW" dirty="0"/>
              <a:t>&gt; cd drc</a:t>
            </a:r>
          </a:p>
          <a:p>
            <a:r>
              <a:rPr lang="en-US" altLang="zh-TW" dirty="0"/>
              <a:t>&gt; cp your_path/*_merge.gds . </a:t>
            </a:r>
            <a:r>
              <a:rPr lang="zh-TW" altLang="en-US" dirty="0"/>
              <a:t>將</a:t>
            </a:r>
            <a:r>
              <a:rPr lang="en-US" altLang="zh-TW" dirty="0"/>
              <a:t>tape out</a:t>
            </a:r>
            <a:r>
              <a:rPr lang="zh-TW" altLang="en-US" dirty="0"/>
              <a:t>的</a:t>
            </a:r>
            <a:r>
              <a:rPr lang="en-US" altLang="zh-TW" dirty="0"/>
              <a:t>GDS</a:t>
            </a:r>
            <a:r>
              <a:rPr lang="zh-TW" altLang="en-US" dirty="0"/>
              <a:t>檔複製過來</a:t>
            </a:r>
            <a:endParaRPr lang="en-US" altLang="zh-TW" dirty="0"/>
          </a:p>
          <a:p>
            <a:r>
              <a:rPr lang="en-US" altLang="zh-TW" dirty="0"/>
              <a:t>&gt; Qentry –M</a:t>
            </a:r>
            <a:r>
              <a:rPr lang="zh-TW" altLang="en-US" dirty="0"/>
              <a:t> </a:t>
            </a:r>
            <a:r>
              <a:rPr lang="en-US" altLang="zh-TW"/>
              <a:t>DRC </a:t>
            </a:r>
            <a:r>
              <a:rPr lang="en-US" altLang="zh-TW" dirty="0"/>
              <a:t>–tech TSMC18 –f *_merge.gds –c TSMC18 –i TSMC18 \</a:t>
            </a:r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–addTagCell –addDummyCell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&gt; showq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直到你的帳號消失，表示完成。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DRC_result</a:t>
            </a:r>
            <a:r>
              <a:rPr lang="zh-TW" altLang="en-US" dirty="0"/>
              <a:t>底下含</a:t>
            </a:r>
            <a:r>
              <a:rPr lang="en-US" altLang="zh-TW" dirty="0"/>
              <a:t>DRC.db</a:t>
            </a:r>
            <a:r>
              <a:rPr lang="zh-TW" altLang="en-US" dirty="0"/>
              <a:t>檔先</a:t>
            </a:r>
            <a:r>
              <a:rPr lang="en-US" altLang="zh-TW" dirty="0"/>
              <a:t>copy</a:t>
            </a:r>
            <a:r>
              <a:rPr lang="zh-TW" altLang="en-US" dirty="0"/>
              <a:t>進自己的目錄下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60" y="5317600"/>
            <a:ext cx="7043965" cy="37304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367742" y="4278420"/>
            <a:ext cx="2733441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addTagCell:</a:t>
            </a:r>
          </a:p>
          <a:p>
            <a:r>
              <a:rPr lang="zh-TW" altLang="en-US" sz="1200" dirty="0">
                <a:solidFill>
                  <a:srgbClr val="FF0000"/>
                </a:solidFill>
              </a:rPr>
              <a:t>晶片左下角的記號，辨認晶片方向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>
                <a:solidFill>
                  <a:srgbClr val="FF0000"/>
                </a:solidFill>
              </a:rPr>
              <a:t>addDummyCell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: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(U18</a:t>
            </a:r>
            <a:r>
              <a:rPr lang="zh-TW" altLang="en-US" sz="1200" dirty="0">
                <a:solidFill>
                  <a:srgbClr val="FF0000"/>
                </a:solidFill>
              </a:rPr>
              <a:t>不加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200" dirty="0">
                <a:solidFill>
                  <a:srgbClr val="FF0000"/>
                </a:solidFill>
              </a:rPr>
              <a:t>加入</a:t>
            </a:r>
            <a:r>
              <a:rPr lang="en-US" altLang="zh-TW" sz="1200" dirty="0">
                <a:solidFill>
                  <a:srgbClr val="FF0000"/>
                </a:solidFill>
              </a:rPr>
              <a:t>dummy cells</a:t>
            </a:r>
            <a:r>
              <a:rPr lang="zh-TW" altLang="en-US" sz="1200" dirty="0">
                <a:solidFill>
                  <a:srgbClr val="FF0000"/>
                </a:solidFill>
              </a:rPr>
              <a:t>，均勻</a:t>
            </a:r>
            <a:r>
              <a:rPr lang="en-US" altLang="zh-TW" sz="1200" dirty="0">
                <a:solidFill>
                  <a:srgbClr val="FF0000"/>
                </a:solidFill>
              </a:rPr>
              <a:t>chip density</a:t>
            </a: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48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/>
          <p:cNvCxnSpPr>
            <a:endCxn id="21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11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946" y="406678"/>
            <a:ext cx="9023689" cy="696687"/>
          </a:xfrm>
        </p:spPr>
        <p:txBody>
          <a:bodyPr/>
          <a:lstStyle/>
          <a:p>
            <a:r>
              <a:rPr lang="en-US" altLang="zh-TW" dirty="0"/>
              <a:t>DRC</a:t>
            </a:r>
            <a:r>
              <a:rPr lang="zh-TW" altLang="en-US" dirty="0"/>
              <a:t> 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420983" y="1376820"/>
            <a:ext cx="6855435" cy="4664543"/>
          </a:xfrm>
        </p:spPr>
        <p:txBody>
          <a:bodyPr/>
          <a:lstStyle/>
          <a:p>
            <a:r>
              <a:rPr lang="en-US" altLang="zh-TW" dirty="0"/>
              <a:t>&gt;Rlaker</a:t>
            </a:r>
          </a:p>
          <a:p>
            <a:r>
              <a:rPr lang="en-US" altLang="zh-TW" dirty="0"/>
              <a:t>(GUI)</a:t>
            </a:r>
            <a:r>
              <a:rPr lang="zh-TW" altLang="en-US" dirty="0"/>
              <a:t> </a:t>
            </a:r>
            <a:r>
              <a:rPr lang="en-US" altLang="zh-TW" dirty="0"/>
              <a:t>File &gt;Import &gt;stream …</a:t>
            </a:r>
          </a:p>
          <a:p>
            <a:r>
              <a:rPr lang="en-US" altLang="zh-TW" dirty="0"/>
              <a:t>(GUI) Open&gt; … </a:t>
            </a:r>
            <a:r>
              <a:rPr lang="zh-TW" altLang="en-US" dirty="0"/>
              <a:t>選你的</a:t>
            </a:r>
            <a:r>
              <a:rPr lang="en-US" altLang="zh-TW" dirty="0"/>
              <a:t>layout</a:t>
            </a:r>
          </a:p>
          <a:p>
            <a:r>
              <a:rPr lang="en-US" altLang="zh-TW" dirty="0"/>
              <a:t>(GUI) Verify &gt;Calibre &gt;Start RVE</a:t>
            </a:r>
          </a:p>
          <a:p>
            <a:r>
              <a:rPr lang="en-US" altLang="zh-TW" dirty="0"/>
              <a:t>(GUI) </a:t>
            </a:r>
            <a:r>
              <a:rPr lang="zh-TW" altLang="en-US" dirty="0"/>
              <a:t>選</a:t>
            </a:r>
            <a:r>
              <a:rPr lang="en-US" altLang="zh-TW" dirty="0"/>
              <a:t>DRC.db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至</a:t>
            </a:r>
            <a:r>
              <a:rPr lang="en-US" altLang="zh-TW" dirty="0"/>
              <a:t>TSRI</a:t>
            </a:r>
            <a:r>
              <a:rPr lang="zh-TW" altLang="en-US" dirty="0"/>
              <a:t>下載</a:t>
            </a:r>
            <a:r>
              <a:rPr lang="en-US" altLang="zh-TW" dirty="0">
                <a:solidFill>
                  <a:srgbClr val="FF0000"/>
                </a:solidFill>
              </a:rPr>
              <a:t>DRC</a:t>
            </a:r>
            <a:r>
              <a:rPr lang="zh-TW" altLang="en-US" dirty="0">
                <a:solidFill>
                  <a:srgbClr val="FF0000"/>
                </a:solidFill>
              </a:rPr>
              <a:t>可容許錯誤列表</a:t>
            </a:r>
            <a:r>
              <a:rPr lang="en-US" altLang="zh-TW" dirty="0"/>
              <a:t>(</a:t>
            </a:r>
            <a:r>
              <a:rPr lang="zh-TW" altLang="en-US" dirty="0"/>
              <a:t>假錯</a:t>
            </a:r>
            <a:r>
              <a:rPr lang="en-US" altLang="zh-TW" dirty="0"/>
              <a:t>list)</a:t>
            </a:r>
          </a:p>
          <a:p>
            <a:r>
              <a:rPr lang="zh-TW" altLang="en-US" dirty="0"/>
              <a:t>確認完</a:t>
            </a:r>
            <a:r>
              <a:rPr lang="en-US" altLang="zh-TW" dirty="0"/>
              <a:t>error</a:t>
            </a:r>
            <a:r>
              <a:rPr lang="zh-TW" altLang="en-US" dirty="0"/>
              <a:t>皆為可容錯，截圖。</a:t>
            </a:r>
            <a:endParaRPr lang="en-US" altLang="zh-TW" dirty="0"/>
          </a:p>
          <a:p>
            <a:r>
              <a:rPr lang="zh-TW" altLang="en-US" dirty="0"/>
              <a:t>上傳檔案是</a:t>
            </a:r>
            <a:r>
              <a:rPr lang="en-US" altLang="zh-TW" dirty="0"/>
              <a:t>DRC.rep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76" y="3480208"/>
            <a:ext cx="4798541" cy="3110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7988" y="1376820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7988" y="1933629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988" y="2490438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7988" y="3047246"/>
            <a:ext cx="1490346" cy="932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Bounding Pad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3514" y="4227423"/>
            <a:ext cx="1490346" cy="309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LVS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>
            <a:endCxn id="20" idx="0"/>
          </p:cNvCxnSpPr>
          <p:nvPr/>
        </p:nvCxnSpPr>
        <p:spPr>
          <a:xfrm flipH="1">
            <a:off x="1333161" y="1685933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1331319" y="2242742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1329477" y="2799551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1333161" y="3979727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87988" y="4784231"/>
            <a:ext cx="1495872" cy="533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327635" y="4536536"/>
            <a:ext cx="1842" cy="24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53143"/>
          </a:xfrm>
        </p:spPr>
        <p:txBody>
          <a:bodyPr/>
          <a:lstStyle/>
          <a:p>
            <a:r>
              <a:rPr lang="en-US" altLang="zh-TW" dirty="0"/>
              <a:t>RTL </a:t>
            </a:r>
            <a:r>
              <a:rPr lang="zh-TW" altLang="en-US" dirty="0"/>
              <a:t>不可合成 </a:t>
            </a:r>
            <a:r>
              <a:rPr lang="en-US" altLang="zh-TW" dirty="0"/>
              <a:t>(DC</a:t>
            </a:r>
            <a:r>
              <a:rPr lang="zh-TW" altLang="en-US" dirty="0"/>
              <a:t>不給過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77511" y="1262744"/>
            <a:ext cx="8598907" cy="47786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reset</a:t>
            </a:r>
            <a:r>
              <a:rPr lang="zh-TW" altLang="en-US" dirty="0"/>
              <a:t>將所有</a:t>
            </a:r>
            <a:r>
              <a:rPr lang="en-US" altLang="zh-TW" dirty="0"/>
              <a:t>register array</a:t>
            </a:r>
            <a:r>
              <a:rPr lang="zh-TW" altLang="en-US" dirty="0"/>
              <a:t>歸零</a:t>
            </a:r>
            <a:r>
              <a:rPr lang="en-US" altLang="zh-TW" dirty="0"/>
              <a:t>(</a:t>
            </a:r>
            <a:r>
              <a:rPr lang="zh-TW" altLang="en-US" dirty="0"/>
              <a:t>用</a:t>
            </a:r>
            <a:r>
              <a:rPr lang="en-US" altLang="zh-TW" dirty="0"/>
              <a:t>for</a:t>
            </a:r>
            <a:r>
              <a:rPr lang="zh-TW" altLang="en-US" dirty="0"/>
              <a:t>即可</a:t>
            </a:r>
            <a:r>
              <a:rPr lang="en-US" altLang="zh-TW" dirty="0"/>
              <a:t>)</a:t>
            </a:r>
            <a:r>
              <a:rPr lang="zh-TW" altLang="en-US" dirty="0"/>
              <a:t>，不然</a:t>
            </a:r>
            <a:r>
              <a:rPr lang="en-US" altLang="zh-TW" dirty="0"/>
              <a:t>DC</a:t>
            </a:r>
            <a:r>
              <a:rPr lang="zh-TW" altLang="en-US" dirty="0"/>
              <a:t>合完會</a:t>
            </a:r>
            <a:r>
              <a:rPr lang="en-US" altLang="zh-TW" dirty="0"/>
              <a:t>unknown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/>
              <a:t>for( i=0 ; i&lt;=x ; i=</a:t>
            </a:r>
            <a:r>
              <a:rPr lang="en-US" altLang="zh-TW" dirty="0" err="1"/>
              <a:t>i+y</a:t>
            </a:r>
            <a:r>
              <a:rPr lang="en-US" altLang="zh-TW" dirty="0"/>
              <a:t> ) </a:t>
            </a:r>
            <a:r>
              <a:rPr lang="zh-TW" altLang="en-US" dirty="0"/>
              <a:t>這裡</a:t>
            </a:r>
            <a:r>
              <a:rPr lang="en-US" altLang="zh-TW" dirty="0"/>
              <a:t>x</a:t>
            </a:r>
            <a:r>
              <a:rPr lang="zh-TW" altLang="en-US" dirty="0"/>
              <a:t>跟</a:t>
            </a:r>
            <a:r>
              <a:rPr lang="en-US" altLang="zh-TW" dirty="0"/>
              <a:t>y</a:t>
            </a:r>
            <a:r>
              <a:rPr lang="zh-TW" altLang="en-US" dirty="0"/>
              <a:t>不可為變數。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/>
              <a:t>always@(a) ,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必須是此</a:t>
            </a:r>
            <a:r>
              <a:rPr lang="en-US" altLang="zh-TW" dirty="0"/>
              <a:t>always block</a:t>
            </a:r>
            <a:r>
              <a:rPr lang="zh-TW" altLang="en-US" dirty="0"/>
              <a:t>內有用到之變數。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同個變數不可放不同的</a:t>
            </a:r>
            <a:r>
              <a:rPr lang="en-US" altLang="zh-TW" dirty="0"/>
              <a:t>always block</a:t>
            </a:r>
            <a:r>
              <a:rPr lang="zh-TW" altLang="en-US" dirty="0"/>
              <a:t>內。</a:t>
            </a:r>
            <a:r>
              <a:rPr lang="en-US" altLang="zh-TW" dirty="0"/>
              <a:t>(multiple driven problem)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不可有</a:t>
            </a:r>
            <a:r>
              <a:rPr lang="en-US" altLang="zh-TW" dirty="0"/>
              <a:t>latch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6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TSRI</a:t>
            </a:r>
            <a:r>
              <a:rPr lang="zh-TW" altLang="en-US" dirty="0"/>
              <a:t> </a:t>
            </a:r>
            <a:r>
              <a:rPr lang="en-US" altLang="zh-TW" dirty="0"/>
              <a:t>V93000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test pattern</a:t>
            </a:r>
          </a:p>
          <a:p>
            <a:r>
              <a:rPr lang="en-US" altLang="zh-TW" dirty="0"/>
              <a:t>vector file</a:t>
            </a:r>
          </a:p>
          <a:p>
            <a:r>
              <a:rPr lang="zh-TW" altLang="en-US" dirty="0"/>
              <a:t>腳位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80676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5834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Vector 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511" y="1193074"/>
            <a:ext cx="8598907" cy="5338355"/>
          </a:xfrm>
        </p:spPr>
        <p:txBody>
          <a:bodyPr/>
          <a:lstStyle/>
          <a:p>
            <a:r>
              <a:rPr lang="zh-TW" altLang="en-US" dirty="0"/>
              <a:t>注意</a:t>
            </a:r>
            <a:r>
              <a:rPr lang="en-US" altLang="zh-TW" dirty="0">
                <a:solidFill>
                  <a:srgbClr val="FF0000"/>
                </a:solidFill>
              </a:rPr>
              <a:t>FORMAT</a:t>
            </a:r>
            <a:r>
              <a:rPr lang="zh-TW" altLang="en-US" dirty="0">
                <a:solidFill>
                  <a:srgbClr val="FF0000"/>
                </a:solidFill>
              </a:rPr>
              <a:t>的順序</a:t>
            </a:r>
            <a:r>
              <a:rPr lang="zh-TW" altLang="en-US" dirty="0"/>
              <a:t>一定要跟下面的順序一樣。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RTL</a:t>
            </a:r>
            <a:r>
              <a:rPr lang="zh-TW" altLang="en-US" dirty="0"/>
              <a:t>或</a:t>
            </a:r>
            <a:r>
              <a:rPr lang="en-US" altLang="zh-TW" dirty="0"/>
              <a:t>DC</a:t>
            </a:r>
            <a:r>
              <a:rPr lang="zh-TW" altLang="en-US" dirty="0"/>
              <a:t>跑完的</a:t>
            </a:r>
            <a:r>
              <a:rPr lang="en-US" altLang="zh-TW" dirty="0"/>
              <a:t>.v</a:t>
            </a:r>
            <a:r>
              <a:rPr lang="zh-TW" altLang="en-US" dirty="0"/>
              <a:t>檔產生皆可。</a:t>
            </a:r>
            <a:endParaRPr lang="en-US" altLang="zh-TW" dirty="0"/>
          </a:p>
          <a:p>
            <a:r>
              <a:rPr lang="zh-TW" altLang="en-US" dirty="0"/>
              <a:t>輸入皆為</a:t>
            </a:r>
            <a:r>
              <a:rPr lang="en-US" altLang="zh-TW" dirty="0"/>
              <a:t>1</a:t>
            </a:r>
            <a:r>
              <a:rPr lang="zh-TW" altLang="en-US" dirty="0"/>
              <a:t>及</a:t>
            </a:r>
            <a:r>
              <a:rPr lang="en-US" altLang="zh-TW" dirty="0"/>
              <a:t>0.</a:t>
            </a:r>
          </a:p>
          <a:p>
            <a:r>
              <a:rPr lang="zh-TW" altLang="en-US" dirty="0"/>
              <a:t>輸出則為</a:t>
            </a:r>
            <a:r>
              <a:rPr lang="en-US" altLang="zh-TW" dirty="0"/>
              <a:t>H/L/X.</a:t>
            </a:r>
          </a:p>
          <a:p>
            <a:r>
              <a:rPr lang="en-US" altLang="zh-TW" dirty="0"/>
              <a:t>1/0/H/L/X</a:t>
            </a:r>
            <a:r>
              <a:rPr lang="zh-TW" altLang="en-US" dirty="0"/>
              <a:t> 會在</a:t>
            </a:r>
            <a:r>
              <a:rPr lang="en-US" altLang="zh-TW" dirty="0"/>
              <a:t>timing file</a:t>
            </a:r>
            <a:r>
              <a:rPr lang="zh-TW" altLang="en-US" dirty="0"/>
              <a:t>中定義 </a:t>
            </a:r>
            <a:r>
              <a:rPr lang="en-US" altLang="zh-TW" dirty="0"/>
              <a:t>(timing file</a:t>
            </a:r>
            <a:r>
              <a:rPr lang="zh-TW" altLang="en-US" dirty="0"/>
              <a:t>不用準備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範例如下</a:t>
            </a:r>
            <a:r>
              <a:rPr lang="en-US" altLang="zh-TW" dirty="0"/>
              <a:t>: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8"/>
          <a:stretch/>
        </p:blipFill>
        <p:spPr>
          <a:xfrm>
            <a:off x="1150161" y="3617218"/>
            <a:ext cx="8126257" cy="2711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547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801189"/>
          </a:xfrm>
        </p:spPr>
        <p:txBody>
          <a:bodyPr>
            <a:normAutofit/>
          </a:bodyPr>
          <a:lstStyle/>
          <a:p>
            <a:r>
              <a:rPr lang="zh-TW" altLang="en-US" dirty="0"/>
              <a:t>產生</a:t>
            </a:r>
            <a:r>
              <a:rPr lang="en-US" altLang="zh-TW" dirty="0"/>
              <a:t>vector tb</a:t>
            </a:r>
            <a:r>
              <a:rPr lang="zh-TW" altLang="en-US" dirty="0"/>
              <a:t>參考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05" y="1497875"/>
            <a:ext cx="9693610" cy="4043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876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801189"/>
          </a:xfrm>
        </p:spPr>
        <p:txBody>
          <a:bodyPr/>
          <a:lstStyle/>
          <a:p>
            <a:r>
              <a:rPr lang="en-US" altLang="zh-TW" dirty="0"/>
              <a:t>Timing file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不用準備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06" y="1338117"/>
            <a:ext cx="5335006" cy="4723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531" r="894" b="438"/>
          <a:stretch/>
        </p:blipFill>
        <p:spPr>
          <a:xfrm>
            <a:off x="7834288" y="1338117"/>
            <a:ext cx="3181214" cy="465037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20570" y="6129489"/>
            <a:ext cx="477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 Digital Chip Testing with Agilent 93000 SOC Series (</a:t>
            </a:r>
            <a:r>
              <a:rPr lang="zh-TW" altLang="en-US" sz="1200" dirty="0"/>
              <a:t>上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5869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54864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Prepare for DUT</a:t>
            </a:r>
            <a:r>
              <a:rPr lang="zh-TW" altLang="en-US" dirty="0"/>
              <a:t> </a:t>
            </a:r>
            <a:r>
              <a:rPr lang="en-US" altLang="zh-TW" dirty="0"/>
              <a:t>Board Connection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466" y="1738328"/>
            <a:ext cx="4044996" cy="379487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3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650" y="4513284"/>
            <a:ext cx="7944533" cy="2164639"/>
            <a:chOff x="132650" y="4513284"/>
            <a:chExt cx="7944533" cy="216463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b="17346"/>
            <a:stretch/>
          </p:blipFill>
          <p:spPr>
            <a:xfrm>
              <a:off x="1231437" y="4653887"/>
              <a:ext cx="6845746" cy="2024036"/>
            </a:xfrm>
            <a:prstGeom prst="rect">
              <a:avLst/>
            </a:prstGeom>
          </p:spPr>
        </p:pic>
        <p:sp>
          <p:nvSpPr>
            <p:cNvPr id="21" name="橢圓 20"/>
            <p:cNvSpPr/>
            <p:nvPr/>
          </p:nvSpPr>
          <p:spPr>
            <a:xfrm>
              <a:off x="1231437" y="5019040"/>
              <a:ext cx="292563" cy="243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1524000" y="5006402"/>
              <a:ext cx="292563" cy="243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854965" y="4808325"/>
              <a:ext cx="325120" cy="340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784006" y="4666043"/>
              <a:ext cx="325120" cy="340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2650" y="5210353"/>
              <a:ext cx="952505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開啟 *</a:t>
              </a:r>
              <a:r>
                <a:rPr lang="en-US" altLang="zh-TW" sz="1200" dirty="0">
                  <a:solidFill>
                    <a:srgbClr val="FF0000"/>
                  </a:solidFill>
                </a:rPr>
                <a:t>.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fsdb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209379" y="4513284"/>
              <a:ext cx="1415772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選擇欲觀察的波形</a:t>
              </a:r>
            </a:p>
          </p:txBody>
        </p:sp>
      </p:grp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29910" y="4280227"/>
            <a:ext cx="10843929" cy="2444316"/>
          </a:xfrm>
        </p:spPr>
        <p:txBody>
          <a:bodyPr/>
          <a:lstStyle/>
          <a:p>
            <a:r>
              <a:rPr lang="en-US" altLang="zh-TW" dirty="0"/>
              <a:t>RnWave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53143"/>
          </a:xfrm>
        </p:spPr>
        <p:txBody>
          <a:bodyPr/>
          <a:lstStyle/>
          <a:p>
            <a:r>
              <a:rPr lang="en-US" altLang="zh-TW" dirty="0"/>
              <a:t>Run ncverilog</a:t>
            </a:r>
            <a:endParaRPr lang="zh-TW" altLang="en-US" dirty="0"/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677511" y="3643762"/>
            <a:ext cx="8598907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TW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lang="zh-TW">
                <a:solidFill>
                  <a:schemeClr val="tx2"/>
                </a:solidFill>
              </a:defRPr>
            </a:lvl2pPr>
            <a:lvl3pPr eaLnBrk="1" latinLnBrk="0" hangingPunct="1">
              <a:defRPr lang="zh-TW">
                <a:solidFill>
                  <a:schemeClr val="tx2"/>
                </a:solidFill>
              </a:defRPr>
            </a:lvl3pPr>
            <a:lvl4pPr eaLnBrk="1" latinLnBrk="0" hangingPunct="1">
              <a:defRPr lang="zh-TW">
                <a:solidFill>
                  <a:schemeClr val="tx2"/>
                </a:solidFill>
              </a:defRPr>
            </a:lvl4pPr>
            <a:lvl5pPr eaLnBrk="1" latinLnBrk="0" hangingPunct="1">
              <a:defRPr lang="zh-TW">
                <a:solidFill>
                  <a:schemeClr val="tx2"/>
                </a:solidFill>
              </a:defRPr>
            </a:lvl5pPr>
            <a:lvl6pPr eaLnBrk="1" latinLnBrk="0" hangingPunct="1">
              <a:defRPr lang="zh-TW">
                <a:solidFill>
                  <a:schemeClr val="tx2"/>
                </a:solidFill>
              </a:defRPr>
            </a:lvl6pPr>
            <a:lvl7pPr eaLnBrk="1" latinLnBrk="0" hangingPunct="1">
              <a:defRPr lang="zh-TW">
                <a:solidFill>
                  <a:schemeClr val="tx2"/>
                </a:solidFill>
              </a:defRPr>
            </a:lvl7pPr>
            <a:lvl8pPr eaLnBrk="1" latinLnBrk="0" hangingPunct="1">
              <a:defRPr lang="zh-TW">
                <a:solidFill>
                  <a:schemeClr val="tx2"/>
                </a:solidFill>
              </a:defRPr>
            </a:lvl8pPr>
            <a:lvl9pPr eaLnBrk="1" latinLnBrk="0" hangingPunct="1">
              <a:defRPr lang="zh-TW"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觀察波型</a:t>
            </a:r>
            <a:endParaRPr lang="en-US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6859911" y="2032000"/>
            <a:ext cx="4991111" cy="4429760"/>
            <a:chOff x="6859911" y="2032000"/>
            <a:chExt cx="4991111" cy="442976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9911" y="2032000"/>
              <a:ext cx="4833013" cy="4429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右大括弧 6"/>
            <p:cNvSpPr/>
            <p:nvPr/>
          </p:nvSpPr>
          <p:spPr>
            <a:xfrm>
              <a:off x="9347537" y="3434080"/>
              <a:ext cx="649903" cy="196088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997440" y="4276020"/>
              <a:ext cx="143256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你的所有設計</a:t>
              </a:r>
              <a:r>
                <a:rPr lang="en-US" altLang="zh-TW" sz="1200" dirty="0">
                  <a:solidFill>
                    <a:srgbClr val="FF0000"/>
                  </a:solidFill>
                </a:rPr>
                <a:t>.v</a:t>
              </a:r>
              <a:r>
                <a:rPr lang="zh-TW" altLang="en-US" sz="1200" dirty="0">
                  <a:solidFill>
                    <a:srgbClr val="FF0000"/>
                  </a:solidFill>
                </a:rPr>
                <a:t>檔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320871" y="2526323"/>
              <a:ext cx="1432560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FF0000"/>
                  </a:solidFill>
                </a:rPr>
                <a:t>你的測試檔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tb.v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975266" y="6147636"/>
              <a:ext cx="1546174" cy="27699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DC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及 </a:t>
              </a:r>
              <a:r>
                <a:rPr lang="en-US" altLang="zh-TW" sz="1200" dirty="0">
                  <a:solidFill>
                    <a:srgbClr val="FF0000"/>
                  </a:solidFill>
                </a:rPr>
                <a:t>ICC </a:t>
              </a:r>
              <a:r>
                <a:rPr lang="zh-TW" altLang="en-US" sz="1200" dirty="0">
                  <a:solidFill>
                    <a:srgbClr val="FF0000"/>
                  </a:solidFill>
                </a:rPr>
                <a:t>再放即可</a:t>
              </a:r>
            </a:p>
          </p:txBody>
        </p:sp>
        <p:sp>
          <p:nvSpPr>
            <p:cNvPr id="11" name="右大括弧 10"/>
            <p:cNvSpPr/>
            <p:nvPr/>
          </p:nvSpPr>
          <p:spPr>
            <a:xfrm>
              <a:off x="11534826" y="5738530"/>
              <a:ext cx="316196" cy="44378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37" y="2500924"/>
            <a:ext cx="4581525" cy="9429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群組 28"/>
          <p:cNvGrpSpPr/>
          <p:nvPr/>
        </p:nvGrpSpPr>
        <p:grpSpPr>
          <a:xfrm>
            <a:off x="7077171" y="172618"/>
            <a:ext cx="3449856" cy="1766023"/>
            <a:chOff x="7077171" y="172618"/>
            <a:chExt cx="3449856" cy="1766023"/>
          </a:xfrm>
        </p:grpSpPr>
        <p:sp>
          <p:nvSpPr>
            <p:cNvPr id="13" name="橢圓 12"/>
            <p:cNvSpPr/>
            <p:nvPr/>
          </p:nvSpPr>
          <p:spPr>
            <a:xfrm>
              <a:off x="8320871" y="1262743"/>
              <a:ext cx="1229529" cy="3526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726580" y="1630864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為了可以產生波形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9451459" y="1335005"/>
              <a:ext cx="830461" cy="251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077171" y="172618"/>
              <a:ext cx="3176319" cy="95410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如果只改部分</a:t>
              </a:r>
              <a:r>
                <a:rPr lang="en-US" altLang="zh-TW" sz="1400" dirty="0">
                  <a:solidFill>
                    <a:srgbClr val="FF0000"/>
                  </a:solidFill>
                </a:rPr>
                <a:t>code</a:t>
              </a:r>
            </a:p>
            <a:p>
              <a:r>
                <a:rPr lang="en-US" altLang="zh-TW" sz="1400" dirty="0">
                  <a:solidFill>
                    <a:srgbClr val="FF0000"/>
                  </a:solidFill>
                </a:rPr>
                <a:t>ncverilog</a:t>
              </a:r>
              <a:r>
                <a:rPr lang="zh-TW" altLang="en-US" sz="1400" dirty="0">
                  <a:solidFill>
                    <a:srgbClr val="FF0000"/>
                  </a:solidFill>
                </a:rPr>
                <a:t>只會重新合成改</a:t>
              </a:r>
              <a:r>
                <a:rPr lang="en-US" altLang="zh-TW" sz="1400" dirty="0">
                  <a:solidFill>
                    <a:srgbClr val="FF0000"/>
                  </a:solidFill>
                </a:rPr>
                <a:t>code</a:t>
              </a:r>
              <a:r>
                <a:rPr lang="zh-TW" altLang="en-US" sz="1400" dirty="0">
                  <a:solidFill>
                    <a:srgbClr val="FF0000"/>
                  </a:solidFill>
                </a:rPr>
                <a:t>的地方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加</a:t>
              </a:r>
              <a:r>
                <a:rPr lang="en-US" altLang="zh-TW" sz="1400" dirty="0">
                  <a:solidFill>
                    <a:srgbClr val="FF0000"/>
                  </a:solidFill>
                </a:rPr>
                <a:t>+clear</a:t>
              </a:r>
              <a:r>
                <a:rPr lang="zh-TW" altLang="en-US" sz="1400" dirty="0">
                  <a:solidFill>
                    <a:srgbClr val="FF0000"/>
                  </a:solidFill>
                </a:rPr>
                <a:t>會清掉所有之前合成的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全部重新合成，不然可以會有</a:t>
              </a:r>
              <a:r>
                <a:rPr lang="en-US" altLang="zh-TW" sz="1400" dirty="0">
                  <a:solidFill>
                    <a:srgbClr val="FF0000"/>
                  </a:solidFill>
                </a:rPr>
                <a:t>bug</a:t>
              </a:r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10383520" y="894080"/>
              <a:ext cx="143507" cy="568960"/>
            </a:xfrm>
            <a:custGeom>
              <a:avLst/>
              <a:gdLst>
                <a:gd name="connsiteX0" fmla="*/ 10160 w 143507"/>
                <a:gd name="connsiteY0" fmla="*/ 0 h 568960"/>
                <a:gd name="connsiteX1" fmla="*/ 81280 w 143507"/>
                <a:gd name="connsiteY1" fmla="*/ 10160 h 568960"/>
                <a:gd name="connsiteX2" fmla="*/ 121920 w 143507"/>
                <a:gd name="connsiteY2" fmla="*/ 60960 h 568960"/>
                <a:gd name="connsiteX3" fmla="*/ 142240 w 143507"/>
                <a:gd name="connsiteY3" fmla="*/ 91440 h 568960"/>
                <a:gd name="connsiteX4" fmla="*/ 132080 w 143507"/>
                <a:gd name="connsiteY4" fmla="*/ 274320 h 568960"/>
                <a:gd name="connsiteX5" fmla="*/ 30480 w 143507"/>
                <a:gd name="connsiteY5" fmla="*/ 304800 h 568960"/>
                <a:gd name="connsiteX6" fmla="*/ 0 w 143507"/>
                <a:gd name="connsiteY6" fmla="*/ 314960 h 568960"/>
                <a:gd name="connsiteX7" fmla="*/ 10160 w 143507"/>
                <a:gd name="connsiteY7" fmla="*/ 284480 h 568960"/>
                <a:gd name="connsiteX8" fmla="*/ 71120 w 143507"/>
                <a:gd name="connsiteY8" fmla="*/ 233680 h 568960"/>
                <a:gd name="connsiteX9" fmla="*/ 111760 w 143507"/>
                <a:gd name="connsiteY9" fmla="*/ 254000 h 568960"/>
                <a:gd name="connsiteX10" fmla="*/ 132080 w 143507"/>
                <a:gd name="connsiteY10" fmla="*/ 335280 h 568960"/>
                <a:gd name="connsiteX11" fmla="*/ 101600 w 143507"/>
                <a:gd name="connsiteY11" fmla="*/ 497840 h 568960"/>
                <a:gd name="connsiteX12" fmla="*/ 71120 w 143507"/>
                <a:gd name="connsiteY12" fmla="*/ 518160 h 568960"/>
                <a:gd name="connsiteX13" fmla="*/ 30480 w 143507"/>
                <a:gd name="connsiteY13" fmla="*/ 548640 h 568960"/>
                <a:gd name="connsiteX14" fmla="*/ 0 w 143507"/>
                <a:gd name="connsiteY14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07" h="568960">
                  <a:moveTo>
                    <a:pt x="10160" y="0"/>
                  </a:moveTo>
                  <a:cubicBezTo>
                    <a:pt x="33867" y="3387"/>
                    <a:pt x="58343" y="3279"/>
                    <a:pt x="81280" y="10160"/>
                  </a:cubicBezTo>
                  <a:cubicBezTo>
                    <a:pt x="121579" y="22250"/>
                    <a:pt x="107102" y="31325"/>
                    <a:pt x="121920" y="60960"/>
                  </a:cubicBezTo>
                  <a:cubicBezTo>
                    <a:pt x="127381" y="71882"/>
                    <a:pt x="135467" y="81280"/>
                    <a:pt x="142240" y="91440"/>
                  </a:cubicBezTo>
                  <a:cubicBezTo>
                    <a:pt x="138853" y="152400"/>
                    <a:pt x="152249" y="216694"/>
                    <a:pt x="132080" y="274320"/>
                  </a:cubicBezTo>
                  <a:cubicBezTo>
                    <a:pt x="129397" y="281985"/>
                    <a:pt x="45272" y="300574"/>
                    <a:pt x="30480" y="304800"/>
                  </a:cubicBezTo>
                  <a:cubicBezTo>
                    <a:pt x="20182" y="307742"/>
                    <a:pt x="10160" y="311573"/>
                    <a:pt x="0" y="314960"/>
                  </a:cubicBezTo>
                  <a:cubicBezTo>
                    <a:pt x="3387" y="304800"/>
                    <a:pt x="4219" y="293391"/>
                    <a:pt x="10160" y="284480"/>
                  </a:cubicBezTo>
                  <a:cubicBezTo>
                    <a:pt x="25806" y="261011"/>
                    <a:pt x="48629" y="248674"/>
                    <a:pt x="71120" y="233680"/>
                  </a:cubicBezTo>
                  <a:cubicBezTo>
                    <a:pt x="84667" y="240453"/>
                    <a:pt x="103968" y="241013"/>
                    <a:pt x="111760" y="254000"/>
                  </a:cubicBezTo>
                  <a:cubicBezTo>
                    <a:pt x="126128" y="277947"/>
                    <a:pt x="132080" y="335280"/>
                    <a:pt x="132080" y="335280"/>
                  </a:cubicBezTo>
                  <a:cubicBezTo>
                    <a:pt x="127736" y="391755"/>
                    <a:pt x="144547" y="454893"/>
                    <a:pt x="101600" y="497840"/>
                  </a:cubicBezTo>
                  <a:cubicBezTo>
                    <a:pt x="92966" y="506474"/>
                    <a:pt x="81056" y="511063"/>
                    <a:pt x="71120" y="518160"/>
                  </a:cubicBezTo>
                  <a:cubicBezTo>
                    <a:pt x="57341" y="528002"/>
                    <a:pt x="44259" y="538798"/>
                    <a:pt x="30480" y="548640"/>
                  </a:cubicBezTo>
                  <a:cubicBezTo>
                    <a:pt x="20544" y="555737"/>
                    <a:pt x="0" y="568960"/>
                    <a:pt x="0" y="56896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內容版面配置區 2"/>
          <p:cNvSpPr txBox="1">
            <a:spLocks/>
          </p:cNvSpPr>
          <p:nvPr/>
        </p:nvSpPr>
        <p:spPr>
          <a:xfrm>
            <a:off x="690897" y="1274748"/>
            <a:ext cx="10843929" cy="244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TW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適合小電路 </a:t>
            </a:r>
            <a:r>
              <a:rPr lang="en-US" altLang="zh-TW" dirty="0"/>
              <a:t>&gt;Rncverilog your_tb.v your_design00.v your_design01.v +access+r +clear</a:t>
            </a:r>
          </a:p>
          <a:p>
            <a:r>
              <a:rPr lang="zh-TW" altLang="en-US" dirty="0"/>
              <a:t>適合大電路 </a:t>
            </a:r>
            <a:r>
              <a:rPr lang="en-US" altLang="zh-TW" dirty="0"/>
              <a:t>&gt;Rncverilog –f run.f</a:t>
            </a:r>
            <a:r>
              <a:rPr lang="en-US" altLang="en-US" dirty="0"/>
              <a:t> </a:t>
            </a:r>
            <a:endParaRPr lang="en-US" altLang="zh-TW" dirty="0"/>
          </a:p>
          <a:p>
            <a:r>
              <a:rPr lang="zh-TW" altLang="en-US" dirty="0"/>
              <a:t>為了看波形檔 </a:t>
            </a:r>
            <a:r>
              <a:rPr lang="en-US" altLang="zh-TW" dirty="0" err="1"/>
              <a:t>tb.v</a:t>
            </a:r>
            <a:r>
              <a:rPr lang="zh-TW" altLang="en-US" dirty="0"/>
              <a:t>必須加入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596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DC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050836"/>
            <a:ext cx="7768959" cy="1096899"/>
          </a:xfrm>
        </p:spPr>
        <p:txBody>
          <a:bodyPr>
            <a:normAutofit/>
          </a:bodyPr>
          <a:lstStyle/>
          <a:p>
            <a:r>
              <a:rPr lang="en-US" altLang="zh-TW" dirty="0"/>
              <a:t>design compile</a:t>
            </a:r>
          </a:p>
          <a:p>
            <a:r>
              <a:rPr lang="en-US" altLang="zh-TW" dirty="0"/>
              <a:t>logic synthesis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6032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705394"/>
          </a:xfrm>
        </p:spPr>
        <p:txBody>
          <a:bodyPr/>
          <a:lstStyle/>
          <a:p>
            <a:r>
              <a:rPr lang="zh-TW" altLang="en-US" dirty="0"/>
              <a:t>包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pad </a:t>
            </a:r>
            <a:r>
              <a:rPr lang="en-US" altLang="zh-TW" dirty="0">
                <a:solidFill>
                  <a:schemeClr val="tx1"/>
                </a:solidFill>
              </a:rPr>
              <a:t>(T18)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806" y="1236618"/>
            <a:ext cx="7238612" cy="4804746"/>
          </a:xfrm>
        </p:spPr>
        <p:txBody>
          <a:bodyPr/>
          <a:lstStyle/>
          <a:p>
            <a:r>
              <a:rPr lang="en-US" altLang="zh-TW" dirty="0"/>
              <a:t>cad/CBDK/</a:t>
            </a:r>
            <a:r>
              <a:rPr lang="en-US" altLang="zh-TW" dirty="0">
                <a:solidFill>
                  <a:srgbClr val="FF0000"/>
                </a:solidFill>
              </a:rPr>
              <a:t>CBDK_TSMC018_Arm_v4.0</a:t>
            </a:r>
            <a:r>
              <a:rPr lang="en-US" altLang="zh-TW" dirty="0"/>
              <a:t>/CIC/doc</a:t>
            </a:r>
          </a:p>
          <a:p>
            <a:r>
              <a:rPr lang="en-US" altLang="zh-TW" dirty="0"/>
              <a:t>(CBDK = Cell-Based Design Kit)</a:t>
            </a:r>
          </a:p>
        </p:txBody>
      </p:sp>
      <p:grpSp>
        <p:nvGrpSpPr>
          <p:cNvPr id="226" name="群組 225"/>
          <p:cNvGrpSpPr/>
          <p:nvPr/>
        </p:nvGrpSpPr>
        <p:grpSpPr>
          <a:xfrm>
            <a:off x="2221256" y="2192821"/>
            <a:ext cx="5173682" cy="3506057"/>
            <a:chOff x="2221256" y="2192821"/>
            <a:chExt cx="5173682" cy="3506057"/>
          </a:xfrm>
        </p:grpSpPr>
        <p:grpSp>
          <p:nvGrpSpPr>
            <p:cNvPr id="222" name="群組 221"/>
            <p:cNvGrpSpPr/>
            <p:nvPr/>
          </p:nvGrpSpPr>
          <p:grpSpPr>
            <a:xfrm>
              <a:off x="2221256" y="2192821"/>
              <a:ext cx="5173682" cy="3019155"/>
              <a:chOff x="2221256" y="2192821"/>
              <a:chExt cx="5173682" cy="3019155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2221256" y="2227833"/>
                <a:ext cx="5173682" cy="2984143"/>
                <a:chOff x="2258356" y="2288525"/>
                <a:chExt cx="5173682" cy="2984143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464089" y="2288525"/>
                  <a:ext cx="4832405" cy="298414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2584267" y="24544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直線接點 61"/>
                <p:cNvCxnSpPr>
                  <a:stCxn id="59" idx="1"/>
                </p:cNvCxnSpPr>
                <p:nvPr/>
              </p:nvCxnSpPr>
              <p:spPr>
                <a:xfrm flipH="1" flipV="1">
                  <a:off x="2264229" y="25913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5" name="矩形 64"/>
                <p:cNvSpPr/>
                <p:nvPr/>
              </p:nvSpPr>
              <p:spPr>
                <a:xfrm>
                  <a:off x="2600320" y="28608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直線接點 65"/>
                <p:cNvCxnSpPr>
                  <a:stCxn id="65" idx="1"/>
                </p:cNvCxnSpPr>
                <p:nvPr/>
              </p:nvCxnSpPr>
              <p:spPr>
                <a:xfrm flipH="1" flipV="1">
                  <a:off x="2280282" y="29977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矩形 66"/>
                <p:cNvSpPr/>
                <p:nvPr/>
              </p:nvSpPr>
              <p:spPr>
                <a:xfrm>
                  <a:off x="2600320" y="326722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直線接點 67"/>
                <p:cNvCxnSpPr>
                  <a:stCxn id="67" idx="1"/>
                </p:cNvCxnSpPr>
                <p:nvPr/>
              </p:nvCxnSpPr>
              <p:spPr>
                <a:xfrm flipH="1" flipV="1">
                  <a:off x="2280282" y="340419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/>
                <p:cNvSpPr/>
                <p:nvPr/>
              </p:nvSpPr>
              <p:spPr>
                <a:xfrm>
                  <a:off x="2578394" y="40086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直線接點 75"/>
                <p:cNvCxnSpPr>
                  <a:stCxn id="75" idx="1"/>
                </p:cNvCxnSpPr>
                <p:nvPr/>
              </p:nvCxnSpPr>
              <p:spPr>
                <a:xfrm flipH="1" flipV="1">
                  <a:off x="2258356" y="41455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矩形 76"/>
                <p:cNvSpPr/>
                <p:nvPr/>
              </p:nvSpPr>
              <p:spPr>
                <a:xfrm>
                  <a:off x="2594447" y="44150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直線接點 77"/>
                <p:cNvCxnSpPr>
                  <a:stCxn id="77" idx="1"/>
                </p:cNvCxnSpPr>
                <p:nvPr/>
              </p:nvCxnSpPr>
              <p:spPr>
                <a:xfrm flipH="1" flipV="1">
                  <a:off x="2274409" y="45519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 78"/>
                <p:cNvSpPr/>
                <p:nvPr/>
              </p:nvSpPr>
              <p:spPr>
                <a:xfrm>
                  <a:off x="2594447" y="4821400"/>
                  <a:ext cx="687253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PDIDGZ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直線接點 79"/>
                <p:cNvCxnSpPr>
                  <a:stCxn id="79" idx="1"/>
                </p:cNvCxnSpPr>
                <p:nvPr/>
              </p:nvCxnSpPr>
              <p:spPr>
                <a:xfrm flipH="1" flipV="1">
                  <a:off x="2274409" y="4958374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1" name="文字方塊 80"/>
                <p:cNvSpPr txBox="1"/>
                <p:nvPr/>
              </p:nvSpPr>
              <p:spPr>
                <a:xfrm>
                  <a:off x="2777227" y="3588136"/>
                  <a:ext cx="461665" cy="37766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dirty="0"/>
                    <a:t>…..</a:t>
                  </a:r>
                  <a:endParaRPr lang="zh-TW" altLang="en-US" dirty="0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6319520" y="2451013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直線接點 82"/>
                <p:cNvCxnSpPr/>
                <p:nvPr/>
              </p:nvCxnSpPr>
              <p:spPr>
                <a:xfrm flipH="1" flipV="1">
                  <a:off x="7112000" y="2587986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矩形 83"/>
                <p:cNvSpPr/>
                <p:nvPr/>
              </p:nvSpPr>
              <p:spPr>
                <a:xfrm>
                  <a:off x="6319519" y="2865155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直線接點 84"/>
                <p:cNvCxnSpPr/>
                <p:nvPr/>
              </p:nvCxnSpPr>
              <p:spPr>
                <a:xfrm flipH="1" flipV="1">
                  <a:off x="7111999" y="3002128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>
                  <a:off x="6319519" y="3270122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直線接點 86"/>
                <p:cNvCxnSpPr/>
                <p:nvPr/>
              </p:nvCxnSpPr>
              <p:spPr>
                <a:xfrm flipH="1" flipV="1">
                  <a:off x="7111999" y="3407095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矩形 87"/>
                <p:cNvSpPr/>
                <p:nvPr/>
              </p:nvSpPr>
              <p:spPr>
                <a:xfrm>
                  <a:off x="6319518" y="4008600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/>
                <p:cNvCxnSpPr/>
                <p:nvPr/>
              </p:nvCxnSpPr>
              <p:spPr>
                <a:xfrm flipH="1" flipV="1">
                  <a:off x="7111998" y="4145573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/>
                <p:cNvSpPr/>
                <p:nvPr/>
              </p:nvSpPr>
              <p:spPr>
                <a:xfrm>
                  <a:off x="6319517" y="4422742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直線接點 90"/>
                <p:cNvCxnSpPr/>
                <p:nvPr/>
              </p:nvCxnSpPr>
              <p:spPr>
                <a:xfrm flipH="1" flipV="1">
                  <a:off x="7111997" y="4559715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>
                  <a:off x="6319517" y="4827709"/>
                  <a:ext cx="792481" cy="27394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900" dirty="0">
                      <a:solidFill>
                        <a:schemeClr val="tx1"/>
                      </a:solidFill>
                    </a:rPr>
                    <a:t>PD016CDG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直線接點 92"/>
                <p:cNvCxnSpPr/>
                <p:nvPr/>
              </p:nvCxnSpPr>
              <p:spPr>
                <a:xfrm flipH="1" flipV="1">
                  <a:off x="7111997" y="4964682"/>
                  <a:ext cx="320038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4" name="矩形 93"/>
                <p:cNvSpPr/>
                <p:nvPr/>
              </p:nvSpPr>
              <p:spPr>
                <a:xfrm>
                  <a:off x="4170275" y="3208596"/>
                  <a:ext cx="1412240" cy="11367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Your</a:t>
                  </a:r>
                </a:p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Design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肘形接點 95"/>
                <p:cNvCxnSpPr>
                  <a:stCxn id="59" idx="3"/>
                </p:cNvCxnSpPr>
                <p:nvPr/>
              </p:nvCxnSpPr>
              <p:spPr>
                <a:xfrm>
                  <a:off x="3265647" y="2587986"/>
                  <a:ext cx="914400" cy="914400"/>
                </a:xfrm>
                <a:prstGeom prst="bentConnector3">
                  <a:avLst>
                    <a:gd name="adj1" fmla="val 61458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肘形接點 97"/>
                <p:cNvCxnSpPr>
                  <a:stCxn id="65" idx="3"/>
                </p:cNvCxnSpPr>
                <p:nvPr/>
              </p:nvCxnSpPr>
              <p:spPr>
                <a:xfrm>
                  <a:off x="3287573" y="2997795"/>
                  <a:ext cx="882701" cy="637042"/>
                </a:xfrm>
                <a:prstGeom prst="bentConnector3">
                  <a:avLst>
                    <a:gd name="adj1" fmla="val 49784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肘形接點 100"/>
                <p:cNvCxnSpPr>
                  <a:stCxn id="67" idx="3"/>
                  <a:endCxn id="94" idx="1"/>
                </p:cNvCxnSpPr>
                <p:nvPr/>
              </p:nvCxnSpPr>
              <p:spPr>
                <a:xfrm>
                  <a:off x="3287573" y="3404195"/>
                  <a:ext cx="882702" cy="372774"/>
                </a:xfrm>
                <a:prstGeom prst="bentConnector3">
                  <a:avLst>
                    <a:gd name="adj1" fmla="val 39209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肘形接點 117"/>
                <p:cNvCxnSpPr>
                  <a:stCxn id="75" idx="3"/>
                </p:cNvCxnSpPr>
                <p:nvPr/>
              </p:nvCxnSpPr>
              <p:spPr>
                <a:xfrm flipV="1">
                  <a:off x="3265647" y="3913944"/>
                  <a:ext cx="898755" cy="231631"/>
                </a:xfrm>
                <a:prstGeom prst="bentConnector3">
                  <a:avLst>
                    <a:gd name="adj1" fmla="val 39402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肘形接點 120"/>
                <p:cNvCxnSpPr>
                  <a:stCxn id="77" idx="3"/>
                </p:cNvCxnSpPr>
                <p:nvPr/>
              </p:nvCxnSpPr>
              <p:spPr>
                <a:xfrm flipV="1">
                  <a:off x="3281700" y="4049057"/>
                  <a:ext cx="882702" cy="502918"/>
                </a:xfrm>
                <a:prstGeom prst="bentConnector3">
                  <a:avLst>
                    <a:gd name="adj1" fmla="val 51079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肘形接點 126"/>
                <p:cNvCxnSpPr>
                  <a:stCxn id="79" idx="3"/>
                </p:cNvCxnSpPr>
                <p:nvPr/>
              </p:nvCxnSpPr>
              <p:spPr>
                <a:xfrm flipV="1">
                  <a:off x="3281700" y="4172838"/>
                  <a:ext cx="882702" cy="785537"/>
                </a:xfrm>
                <a:prstGeom prst="bentConnector3">
                  <a:avLst>
                    <a:gd name="adj1" fmla="val 65193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肘形接點 140"/>
                <p:cNvCxnSpPr>
                  <a:stCxn id="86" idx="1"/>
                </p:cNvCxnSpPr>
                <p:nvPr/>
              </p:nvCxnSpPr>
              <p:spPr>
                <a:xfrm rot="10800000" flipV="1">
                  <a:off x="5588389" y="3407097"/>
                  <a:ext cx="731131" cy="369772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肘形接點 145"/>
                <p:cNvCxnSpPr>
                  <a:stCxn id="84" idx="1"/>
                </p:cNvCxnSpPr>
                <p:nvPr/>
              </p:nvCxnSpPr>
              <p:spPr>
                <a:xfrm rot="10800000" flipV="1">
                  <a:off x="5588387" y="3002129"/>
                  <a:ext cx="731132" cy="632707"/>
                </a:xfrm>
                <a:prstGeom prst="bentConnector3">
                  <a:avLst>
                    <a:gd name="adj1" fmla="val 6876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接點 155"/>
                <p:cNvCxnSpPr>
                  <a:stCxn id="82" idx="1"/>
                </p:cNvCxnSpPr>
                <p:nvPr/>
              </p:nvCxnSpPr>
              <p:spPr>
                <a:xfrm flipH="1" flipV="1">
                  <a:off x="5709920" y="2587986"/>
                  <a:ext cx="609600" cy="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線接點 158"/>
                <p:cNvCxnSpPr/>
                <p:nvPr/>
              </p:nvCxnSpPr>
              <p:spPr>
                <a:xfrm flipH="1">
                  <a:off x="5704839" y="2587986"/>
                  <a:ext cx="5081" cy="8832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接點 161"/>
                <p:cNvCxnSpPr/>
                <p:nvPr/>
              </p:nvCxnSpPr>
              <p:spPr>
                <a:xfrm flipH="1" flipV="1">
                  <a:off x="5577840" y="3472180"/>
                  <a:ext cx="121920" cy="19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肘形接點 165"/>
                <p:cNvCxnSpPr>
                  <a:endCxn id="88" idx="1"/>
                </p:cNvCxnSpPr>
                <p:nvPr/>
              </p:nvCxnSpPr>
              <p:spPr>
                <a:xfrm>
                  <a:off x="5577840" y="3958045"/>
                  <a:ext cx="741678" cy="18753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肘形接點 168"/>
                <p:cNvCxnSpPr>
                  <a:endCxn id="90" idx="1"/>
                </p:cNvCxnSpPr>
                <p:nvPr/>
              </p:nvCxnSpPr>
              <p:spPr>
                <a:xfrm>
                  <a:off x="5577840" y="4099365"/>
                  <a:ext cx="741677" cy="460352"/>
                </a:xfrm>
                <a:prstGeom prst="bentConnector3">
                  <a:avLst>
                    <a:gd name="adj1" fmla="val 33562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線接點 182"/>
                <p:cNvCxnSpPr>
                  <a:stCxn id="92" idx="1"/>
                </p:cNvCxnSpPr>
                <p:nvPr/>
              </p:nvCxnSpPr>
              <p:spPr>
                <a:xfrm flipH="1" flipV="1">
                  <a:off x="5707379" y="4964682"/>
                  <a:ext cx="612138" cy="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線接點 185"/>
                <p:cNvCxnSpPr/>
                <p:nvPr/>
              </p:nvCxnSpPr>
              <p:spPr>
                <a:xfrm flipV="1">
                  <a:off x="5707379" y="4251732"/>
                  <a:ext cx="0" cy="70664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接點 188"/>
                <p:cNvCxnSpPr/>
                <p:nvPr/>
              </p:nvCxnSpPr>
              <p:spPr>
                <a:xfrm flipH="1" flipV="1">
                  <a:off x="5589270" y="4246245"/>
                  <a:ext cx="118109" cy="63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文字方塊 191"/>
                <p:cNvSpPr txBox="1"/>
                <p:nvPr/>
              </p:nvSpPr>
              <p:spPr>
                <a:xfrm>
                  <a:off x="6537954" y="3572951"/>
                  <a:ext cx="461665" cy="37766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dirty="0"/>
                    <a:t>…..</a:t>
                  </a:r>
                  <a:endParaRPr lang="zh-TW" altLang="en-US" dirty="0"/>
                </a:p>
              </p:txBody>
            </p:sp>
          </p:grpSp>
          <p:sp>
            <p:nvSpPr>
              <p:cNvPr id="194" name="文字方塊 193"/>
              <p:cNvSpPr txBox="1"/>
              <p:nvPr/>
            </p:nvSpPr>
            <p:spPr>
              <a:xfrm>
                <a:off x="3175129" y="228683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195" name="文字方塊 194"/>
              <p:cNvSpPr txBox="1"/>
              <p:nvPr/>
            </p:nvSpPr>
            <p:spPr>
              <a:xfrm>
                <a:off x="3174232" y="269451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0" name="文字方塊 199"/>
              <p:cNvSpPr txBox="1"/>
              <p:nvPr/>
            </p:nvSpPr>
            <p:spPr>
              <a:xfrm>
                <a:off x="6054453" y="2260998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1" name="文字方塊 200"/>
              <p:cNvSpPr txBox="1"/>
              <p:nvPr/>
            </p:nvSpPr>
            <p:spPr>
              <a:xfrm>
                <a:off x="6068515" y="2676663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2" name="文字方塊 201"/>
              <p:cNvSpPr txBox="1"/>
              <p:nvPr/>
            </p:nvSpPr>
            <p:spPr>
              <a:xfrm>
                <a:off x="6068515" y="3107234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3" name="文字方塊 202"/>
              <p:cNvSpPr txBox="1"/>
              <p:nvPr/>
            </p:nvSpPr>
            <p:spPr>
              <a:xfrm>
                <a:off x="6068515" y="3800262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4" name="文字方塊 203"/>
              <p:cNvSpPr txBox="1"/>
              <p:nvPr/>
            </p:nvSpPr>
            <p:spPr>
              <a:xfrm>
                <a:off x="6068515" y="4237518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5" name="文字方塊 204"/>
              <p:cNvSpPr txBox="1"/>
              <p:nvPr/>
            </p:nvSpPr>
            <p:spPr>
              <a:xfrm>
                <a:off x="6074466" y="4643937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I</a:t>
                </a:r>
                <a:endParaRPr lang="zh-TW" altLang="en-US" sz="1200" dirty="0"/>
              </a:p>
            </p:txBody>
          </p:sp>
          <p:sp>
            <p:nvSpPr>
              <p:cNvPr id="206" name="文字方塊 205"/>
              <p:cNvSpPr txBox="1"/>
              <p:nvPr/>
            </p:nvSpPr>
            <p:spPr>
              <a:xfrm>
                <a:off x="3178397" y="310064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7" name="文字方塊 206"/>
              <p:cNvSpPr txBox="1"/>
              <p:nvPr/>
            </p:nvSpPr>
            <p:spPr>
              <a:xfrm>
                <a:off x="3169910" y="3801837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8" name="文字方塊 207"/>
              <p:cNvSpPr txBox="1"/>
              <p:nvPr/>
            </p:nvSpPr>
            <p:spPr>
              <a:xfrm>
                <a:off x="3178397" y="4224907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09" name="文字方塊 208"/>
              <p:cNvSpPr txBox="1"/>
              <p:nvPr/>
            </p:nvSpPr>
            <p:spPr>
              <a:xfrm>
                <a:off x="3169918" y="463960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C</a:t>
                </a:r>
                <a:endParaRPr lang="zh-TW" altLang="en-US" sz="1200" dirty="0"/>
              </a:p>
            </p:txBody>
          </p:sp>
          <p:sp>
            <p:nvSpPr>
              <p:cNvPr id="210" name="文字方塊 209"/>
              <p:cNvSpPr txBox="1"/>
              <p:nvPr/>
            </p:nvSpPr>
            <p:spPr>
              <a:xfrm>
                <a:off x="2383010" y="220826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1" name="文字方塊 210"/>
              <p:cNvSpPr txBox="1"/>
              <p:nvPr/>
            </p:nvSpPr>
            <p:spPr>
              <a:xfrm>
                <a:off x="2382692" y="2622868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2" name="文字方塊 211"/>
              <p:cNvSpPr txBox="1"/>
              <p:nvPr/>
            </p:nvSpPr>
            <p:spPr>
              <a:xfrm>
                <a:off x="2383010" y="3019536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3" name="文字方塊 212"/>
              <p:cNvSpPr txBox="1"/>
              <p:nvPr/>
            </p:nvSpPr>
            <p:spPr>
              <a:xfrm>
                <a:off x="2384041" y="3747329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4" name="文字方塊 213"/>
              <p:cNvSpPr txBox="1"/>
              <p:nvPr/>
            </p:nvSpPr>
            <p:spPr>
              <a:xfrm>
                <a:off x="2381767" y="4170437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5" name="文字方塊 214"/>
              <p:cNvSpPr txBox="1"/>
              <p:nvPr/>
            </p:nvSpPr>
            <p:spPr>
              <a:xfrm>
                <a:off x="2381275" y="4560129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6" name="文字方塊 215"/>
              <p:cNvSpPr txBox="1"/>
              <p:nvPr/>
            </p:nvSpPr>
            <p:spPr>
              <a:xfrm>
                <a:off x="6804557" y="219282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7" name="文字方塊 216"/>
              <p:cNvSpPr txBox="1"/>
              <p:nvPr/>
            </p:nvSpPr>
            <p:spPr>
              <a:xfrm>
                <a:off x="6804239" y="2607428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8" name="文字方塊 217"/>
              <p:cNvSpPr txBox="1"/>
              <p:nvPr/>
            </p:nvSpPr>
            <p:spPr>
              <a:xfrm>
                <a:off x="6798105" y="301340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19" name="文字方塊 218"/>
              <p:cNvSpPr txBox="1"/>
              <p:nvPr/>
            </p:nvSpPr>
            <p:spPr>
              <a:xfrm>
                <a:off x="6797305" y="376661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20" name="文字方塊 219"/>
              <p:cNvSpPr txBox="1"/>
              <p:nvPr/>
            </p:nvSpPr>
            <p:spPr>
              <a:xfrm>
                <a:off x="6794588" y="4163133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  <p:sp>
            <p:nvSpPr>
              <p:cNvPr id="221" name="文字方塊 220"/>
              <p:cNvSpPr txBox="1"/>
              <p:nvPr/>
            </p:nvSpPr>
            <p:spPr>
              <a:xfrm>
                <a:off x="6804239" y="4570291"/>
                <a:ext cx="487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PAD</a:t>
                </a:r>
                <a:endParaRPr lang="zh-TW" altLang="en-US" sz="1200" dirty="0"/>
              </a:p>
            </p:txBody>
          </p:sp>
        </p:grpSp>
        <p:sp>
          <p:nvSpPr>
            <p:cNvPr id="223" name="文字方塊 222"/>
            <p:cNvSpPr txBox="1"/>
            <p:nvPr/>
          </p:nvSpPr>
          <p:spPr>
            <a:xfrm>
              <a:off x="4295716" y="5329546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TOP cell</a:t>
              </a:r>
              <a:endParaRPr lang="zh-TW" altLang="en-US" b="1" dirty="0"/>
            </a:p>
          </p:txBody>
        </p:sp>
      </p:grpSp>
      <p:grpSp>
        <p:nvGrpSpPr>
          <p:cNvPr id="227" name="群組 226"/>
          <p:cNvGrpSpPr/>
          <p:nvPr/>
        </p:nvGrpSpPr>
        <p:grpSpPr>
          <a:xfrm>
            <a:off x="7549509" y="2731312"/>
            <a:ext cx="4385202" cy="3860601"/>
            <a:chOff x="7549509" y="2731312"/>
            <a:chExt cx="4385202" cy="3860601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9509" y="3586325"/>
              <a:ext cx="4385202" cy="3005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4" name="橢圓 223"/>
            <p:cNvSpPr/>
            <p:nvPr/>
          </p:nvSpPr>
          <p:spPr>
            <a:xfrm>
              <a:off x="8002758" y="3483379"/>
              <a:ext cx="278675" cy="2668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8142095" y="2731312"/>
              <a:ext cx="21948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</a:rPr>
                <a:t>數字代表</a:t>
              </a:r>
              <a:r>
                <a:rPr lang="en-US" altLang="zh-TW" sz="1400" dirty="0">
                  <a:solidFill>
                    <a:srgbClr val="FF0000"/>
                  </a:solidFill>
                </a:rPr>
                <a:t>driving</a:t>
              </a:r>
              <a:r>
                <a:rPr lang="zh-TW" altLang="en-US" sz="1400" dirty="0">
                  <a:solidFill>
                    <a:srgbClr val="FF0000"/>
                  </a:solidFill>
                </a:rPr>
                <a:t>能力</a:t>
              </a:r>
              <a:endParaRPr lang="en-US" altLang="zh-TW" sz="1400" dirty="0">
                <a:solidFill>
                  <a:srgbClr val="FF0000"/>
                </a:solidFill>
              </a:endParaRP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通常選</a:t>
              </a:r>
              <a:r>
                <a:rPr lang="en-US" altLang="zh-TW" sz="1400" dirty="0">
                  <a:solidFill>
                    <a:srgbClr val="FF0000"/>
                  </a:solidFill>
                </a:rPr>
                <a:t>&gt;16</a:t>
              </a:r>
              <a:r>
                <a:rPr lang="zh-TW" altLang="en-US" sz="1400" dirty="0">
                  <a:solidFill>
                    <a:srgbClr val="FF0000"/>
                  </a:solidFill>
                </a:rPr>
                <a:t>以上</a:t>
              </a:r>
              <a:r>
                <a:rPr lang="en-US" altLang="zh-TW" sz="1400" dirty="0">
                  <a:solidFill>
                    <a:srgbClr val="FF0000"/>
                  </a:solidFill>
                </a:rPr>
                <a:t>(16,24..)</a:t>
              </a:r>
            </a:p>
            <a:p>
              <a:r>
                <a:rPr lang="zh-TW" altLang="en-US" sz="1400" dirty="0">
                  <a:solidFill>
                    <a:srgbClr val="FF0000"/>
                  </a:solidFill>
                </a:rPr>
                <a:t>太小跑不到</a:t>
              </a:r>
              <a:r>
                <a:rPr lang="en-US" altLang="zh-TW" sz="1400" dirty="0">
                  <a:solidFill>
                    <a:srgbClr val="FF0000"/>
                  </a:solidFill>
                </a:rPr>
                <a:t>100</a:t>
              </a:r>
              <a:r>
                <a:rPr lang="zh-TW" altLang="en-US" sz="1400" dirty="0">
                  <a:solidFill>
                    <a:srgbClr val="FF0000"/>
                  </a:solidFill>
                </a:rPr>
                <a:t> </a:t>
              </a:r>
              <a:r>
                <a:rPr lang="en-US" altLang="zh-TW" sz="1400" dirty="0">
                  <a:solidFill>
                    <a:srgbClr val="FF0000"/>
                  </a:solidFill>
                </a:rPr>
                <a:t>MHz</a:t>
              </a:r>
              <a:r>
                <a:rPr lang="zh-TW" altLang="en-US" sz="1400" dirty="0">
                  <a:solidFill>
                    <a:srgbClr val="FF0000"/>
                  </a:solidFill>
                </a:rPr>
                <a:t>以上</a:t>
              </a:r>
            </a:p>
          </p:txBody>
        </p:sp>
      </p:grpSp>
      <p:sp>
        <p:nvSpPr>
          <p:cNvPr id="228" name="矩形 227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文字方塊 22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231" name="矩形 230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234" name="矩形 233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35" name="直線單箭頭接點 234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線單箭頭接點 235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文字方塊 239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241" name="矩形 240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44" name="直線單箭頭接點 24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線單箭頭接點 24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矩形 245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5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313510"/>
            <a:ext cx="8598907" cy="672845"/>
          </a:xfrm>
        </p:spPr>
        <p:txBody>
          <a:bodyPr/>
          <a:lstStyle/>
          <a:p>
            <a:r>
              <a:rPr lang="en-US" altLang="zh-TW" dirty="0"/>
              <a:t>Rdv - Design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805" y="1236618"/>
            <a:ext cx="8904799" cy="4804746"/>
          </a:xfrm>
        </p:spPr>
        <p:txBody>
          <a:bodyPr/>
          <a:lstStyle/>
          <a:p>
            <a:r>
              <a:rPr lang="zh-TW" altLang="en-US" dirty="0"/>
              <a:t>只能在有</a:t>
            </a:r>
            <a:r>
              <a:rPr lang="en-US" altLang="zh-TW" dirty="0"/>
              <a:t>.synopsys_dc.setup</a:t>
            </a:r>
            <a:r>
              <a:rPr lang="zh-TW" altLang="en-US" dirty="0"/>
              <a:t>檔的資料夾下</a:t>
            </a:r>
            <a:r>
              <a:rPr lang="en-US" altLang="zh-TW" dirty="0"/>
              <a:t>run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Rdv (or dc_shell -</a:t>
            </a:r>
            <a:r>
              <a:rPr lang="en-US" altLang="zh-TW" dirty="0" err="1">
                <a:solidFill>
                  <a:srgbClr val="FF0000"/>
                </a:solidFill>
              </a:rPr>
              <a:t>gui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53420"/>
              </p:ext>
            </p:extLst>
          </p:nvPr>
        </p:nvGraphicFramePr>
        <p:xfrm>
          <a:off x="2196736" y="1806302"/>
          <a:ext cx="7330624" cy="391522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330624">
                  <a:extLst>
                    <a:ext uri="{9D8B030D-6E8A-4147-A177-3AD203B41FA5}">
                      <a16:colId xmlns:a16="http://schemas.microsoft.com/office/drawing/2014/main" val="3229321688"/>
                    </a:ext>
                  </a:extLst>
                </a:gridCol>
              </a:tblGrid>
              <a:tr h="4529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.synopsys_dc.setup (0.18um TSMC/ARM</a:t>
                      </a:r>
                      <a:r>
                        <a:rPr lang="zh-TW" altLang="en-US" dirty="0"/>
                        <a:t>為例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49214"/>
                  </a:ext>
                </a:extLst>
              </a:tr>
              <a:tr h="3462279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67979"/>
                  </a:ext>
                </a:extLst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2175042" y="2380396"/>
            <a:ext cx="9499892" cy="4100377"/>
            <a:chOff x="2175042" y="2380396"/>
            <a:chExt cx="9499892" cy="4100377"/>
          </a:xfrm>
        </p:grpSpPr>
        <p:sp>
          <p:nvSpPr>
            <p:cNvPr id="48" name="文字方塊 47"/>
            <p:cNvSpPr txBox="1"/>
            <p:nvPr/>
          </p:nvSpPr>
          <p:spPr>
            <a:xfrm>
              <a:off x="2175042" y="5742109"/>
              <a:ext cx="30676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TW" altLang="en-US" sz="1400" dirty="0"/>
                <a:t>補充</a:t>
              </a:r>
              <a:r>
                <a:rPr lang="en-US" altLang="zh-TW" sz="1400" dirty="0"/>
                <a:t>1:</a:t>
              </a:r>
            </a:p>
            <a:p>
              <a:r>
                <a:rPr lang="en-US" altLang="zh-TW" sz="1400" dirty="0"/>
                <a:t>.18TSMC</a:t>
              </a:r>
              <a:r>
                <a:rPr lang="zh-TW" altLang="en-US" sz="1400" dirty="0"/>
                <a:t>是由</a:t>
              </a:r>
              <a:r>
                <a:rPr lang="en-US" altLang="zh-TW" sz="1400" dirty="0"/>
                <a:t>ARM</a:t>
              </a:r>
              <a:r>
                <a:rPr lang="zh-TW" altLang="en-US" sz="1400" dirty="0"/>
                <a:t>提供</a:t>
              </a:r>
              <a:r>
                <a:rPr lang="en-US" altLang="zh-TW" sz="1400" dirty="0"/>
                <a:t>cell library</a:t>
              </a:r>
            </a:p>
            <a:p>
              <a:r>
                <a:rPr lang="en-US" altLang="zh-TW" sz="1400" dirty="0"/>
                <a:t>.18UMC</a:t>
              </a:r>
              <a:r>
                <a:rPr lang="zh-TW" altLang="en-US" sz="1400" dirty="0"/>
                <a:t>是由</a:t>
              </a:r>
              <a:r>
                <a:rPr lang="en-US" altLang="zh-TW" sz="1400" dirty="0"/>
                <a:t>Faraday(</a:t>
              </a:r>
              <a:r>
                <a:rPr lang="zh-TW" altLang="en-US" sz="1400" dirty="0"/>
                <a:t>智元科技</a:t>
              </a:r>
              <a:r>
                <a:rPr lang="en-US" altLang="zh-TW" sz="1400" dirty="0"/>
                <a:t>)</a:t>
              </a:r>
              <a:r>
                <a:rPr lang="zh-TW" altLang="en-US" sz="1400" dirty="0"/>
                <a:t>提供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771763" y="5692987"/>
              <a:ext cx="16450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TW" altLang="en-US" sz="1400" dirty="0"/>
                <a:t>補充</a:t>
              </a:r>
              <a:r>
                <a:rPr lang="en-US" altLang="zh-TW" sz="1400" dirty="0"/>
                <a:t>2:</a:t>
              </a:r>
            </a:p>
            <a:p>
              <a:r>
                <a:rPr lang="en-US" altLang="zh-TW" sz="1400" dirty="0"/>
                <a:t>.lib</a:t>
              </a:r>
              <a:r>
                <a:rPr lang="zh-TW" altLang="en-US" sz="1400" dirty="0"/>
                <a:t>檔 </a:t>
              </a:r>
              <a:r>
                <a:rPr lang="en-US" altLang="zh-TW" sz="1400" dirty="0"/>
                <a:t>-&gt;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Cadence</a:t>
              </a:r>
            </a:p>
            <a:p>
              <a:r>
                <a:rPr lang="en-US" altLang="zh-TW" sz="1400" dirty="0"/>
                <a:t>.db</a:t>
              </a:r>
              <a:r>
                <a:rPr lang="zh-TW" altLang="en-US" sz="1400" dirty="0"/>
                <a:t>檔</a:t>
              </a:r>
              <a:r>
                <a:rPr lang="en-US" altLang="zh-TW" sz="1400" dirty="0"/>
                <a:t>-&gt;Synopsys</a:t>
              </a:r>
              <a:endParaRPr lang="zh-TW" altLang="en-US" sz="1400" dirty="0"/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2295850" y="2380396"/>
              <a:ext cx="9379084" cy="4062568"/>
              <a:chOff x="2295850" y="2380396"/>
              <a:chExt cx="9379084" cy="4062568"/>
            </a:xfrm>
          </p:grpSpPr>
          <p:grpSp>
            <p:nvGrpSpPr>
              <p:cNvPr id="81" name="群組 80"/>
              <p:cNvGrpSpPr/>
              <p:nvPr/>
            </p:nvGrpSpPr>
            <p:grpSpPr>
              <a:xfrm>
                <a:off x="2295850" y="2380396"/>
                <a:ext cx="9376802" cy="3184381"/>
                <a:chOff x="2295850" y="2380396"/>
                <a:chExt cx="9376802" cy="3184381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95850" y="2380396"/>
                  <a:ext cx="7116456" cy="3184381"/>
                </a:xfrm>
                <a:prstGeom prst="rect">
                  <a:avLst/>
                </a:prstGeom>
              </p:spPr>
            </p:pic>
            <p:sp>
              <p:nvSpPr>
                <p:cNvPr id="35" name="圓角矩形 34"/>
                <p:cNvSpPr/>
                <p:nvPr/>
              </p:nvSpPr>
              <p:spPr>
                <a:xfrm>
                  <a:off x="8139254" y="3087434"/>
                  <a:ext cx="3533398" cy="110311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core library: slow.db (Max delay-setup time) 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                       fast.db (Min delay-hold time)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IO pad library: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tpz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973gvwc.db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                          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tpz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973gvbc.db</a:t>
                  </a:r>
                </a:p>
                <a:p>
                  <a:r>
                    <a:rPr lang="en-US" altLang="zh-TW" sz="1200" dirty="0">
                      <a:solidFill>
                        <a:schemeClr val="tx1"/>
                      </a:solidFill>
                    </a:rPr>
                    <a:t>bounding pad: </a:t>
                  </a:r>
                  <a:r>
                    <a:rPr lang="en-US" altLang="zh-TW" sz="1200" dirty="0">
                      <a:solidFill>
                        <a:srgbClr val="FF0000"/>
                      </a:solidFill>
                    </a:rPr>
                    <a:t>tpb</a:t>
                  </a:r>
                  <a:r>
                    <a:rPr lang="en-US" altLang="zh-TW" sz="1200" dirty="0">
                      <a:solidFill>
                        <a:schemeClr val="tx1"/>
                      </a:solidFill>
                    </a:rPr>
                    <a:t>*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0" name="群組 79"/>
                <p:cNvGrpSpPr/>
                <p:nvPr/>
              </p:nvGrpSpPr>
              <p:grpSpPr>
                <a:xfrm>
                  <a:off x="2604184" y="3177827"/>
                  <a:ext cx="6932909" cy="1327293"/>
                  <a:chOff x="2604184" y="3177827"/>
                  <a:chExt cx="6932909" cy="1327293"/>
                </a:xfrm>
              </p:grpSpPr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2969113" y="3216451"/>
                    <a:ext cx="13003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合成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mapping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用</a:t>
                    </a:r>
                  </a:p>
                </p:txBody>
              </p:sp>
              <p:sp>
                <p:nvSpPr>
                  <p:cNvPr id="23" name="手繪多邊形 22"/>
                  <p:cNvSpPr/>
                  <p:nvPr/>
                </p:nvSpPr>
                <p:spPr>
                  <a:xfrm>
                    <a:off x="2896044" y="3177827"/>
                    <a:ext cx="146139" cy="184480"/>
                  </a:xfrm>
                  <a:custGeom>
                    <a:avLst/>
                    <a:gdLst>
                      <a:gd name="connsiteX0" fmla="*/ 0 w 226423"/>
                      <a:gd name="connsiteY0" fmla="*/ 0 h 287383"/>
                      <a:gd name="connsiteX1" fmla="*/ 17418 w 226423"/>
                      <a:gd name="connsiteY1" fmla="*/ 139337 h 287383"/>
                      <a:gd name="connsiteX2" fmla="*/ 34835 w 226423"/>
                      <a:gd name="connsiteY2" fmla="*/ 165463 h 287383"/>
                      <a:gd name="connsiteX3" fmla="*/ 60960 w 226423"/>
                      <a:gd name="connsiteY3" fmla="*/ 182880 h 287383"/>
                      <a:gd name="connsiteX4" fmla="*/ 78378 w 226423"/>
                      <a:gd name="connsiteY4" fmla="*/ 200297 h 287383"/>
                      <a:gd name="connsiteX5" fmla="*/ 174172 w 226423"/>
                      <a:gd name="connsiteY5" fmla="*/ 165463 h 287383"/>
                      <a:gd name="connsiteX6" fmla="*/ 182880 w 226423"/>
                      <a:gd name="connsiteY6" fmla="*/ 139337 h 287383"/>
                      <a:gd name="connsiteX7" fmla="*/ 104503 w 226423"/>
                      <a:gd name="connsiteY7" fmla="*/ 130629 h 287383"/>
                      <a:gd name="connsiteX8" fmla="*/ 95795 w 226423"/>
                      <a:gd name="connsiteY8" fmla="*/ 156754 h 287383"/>
                      <a:gd name="connsiteX9" fmla="*/ 104503 w 226423"/>
                      <a:gd name="connsiteY9" fmla="*/ 226423 h 287383"/>
                      <a:gd name="connsiteX10" fmla="*/ 191589 w 226423"/>
                      <a:gd name="connsiteY10" fmla="*/ 269966 h 287383"/>
                      <a:gd name="connsiteX11" fmla="*/ 217715 w 226423"/>
                      <a:gd name="connsiteY11" fmla="*/ 278674 h 287383"/>
                      <a:gd name="connsiteX12" fmla="*/ 226423 w 226423"/>
                      <a:gd name="connsiteY12" fmla="*/ 287383 h 287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6423" h="287383">
                        <a:moveTo>
                          <a:pt x="0" y="0"/>
                        </a:moveTo>
                        <a:cubicBezTo>
                          <a:pt x="1663" y="21618"/>
                          <a:pt x="-1381" y="101740"/>
                          <a:pt x="17418" y="139337"/>
                        </a:cubicBezTo>
                        <a:cubicBezTo>
                          <a:pt x="22099" y="148698"/>
                          <a:pt x="27434" y="158062"/>
                          <a:pt x="34835" y="165463"/>
                        </a:cubicBezTo>
                        <a:cubicBezTo>
                          <a:pt x="42236" y="172864"/>
                          <a:pt x="52787" y="176342"/>
                          <a:pt x="60960" y="182880"/>
                        </a:cubicBezTo>
                        <a:cubicBezTo>
                          <a:pt x="67371" y="188009"/>
                          <a:pt x="72572" y="194491"/>
                          <a:pt x="78378" y="200297"/>
                        </a:cubicBezTo>
                        <a:cubicBezTo>
                          <a:pt x="145884" y="192797"/>
                          <a:pt x="150645" y="212520"/>
                          <a:pt x="174172" y="165463"/>
                        </a:cubicBezTo>
                        <a:cubicBezTo>
                          <a:pt x="178277" y="157252"/>
                          <a:pt x="179977" y="148046"/>
                          <a:pt x="182880" y="139337"/>
                        </a:cubicBezTo>
                        <a:cubicBezTo>
                          <a:pt x="154188" y="120209"/>
                          <a:pt x="146622" y="106561"/>
                          <a:pt x="104503" y="130629"/>
                        </a:cubicBezTo>
                        <a:cubicBezTo>
                          <a:pt x="96533" y="135183"/>
                          <a:pt x="98698" y="148046"/>
                          <a:pt x="95795" y="156754"/>
                        </a:cubicBezTo>
                        <a:cubicBezTo>
                          <a:pt x="98698" y="179977"/>
                          <a:pt x="92711" y="206207"/>
                          <a:pt x="104503" y="226423"/>
                        </a:cubicBezTo>
                        <a:cubicBezTo>
                          <a:pt x="123502" y="258993"/>
                          <a:pt x="161154" y="261270"/>
                          <a:pt x="191589" y="269966"/>
                        </a:cubicBezTo>
                        <a:cubicBezTo>
                          <a:pt x="200415" y="272488"/>
                          <a:pt x="209504" y="274569"/>
                          <a:pt x="217715" y="278674"/>
                        </a:cubicBezTo>
                        <a:cubicBezTo>
                          <a:pt x="221387" y="280510"/>
                          <a:pt x="223520" y="284480"/>
                          <a:pt x="226423" y="287383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文字方塊 23"/>
                  <p:cNvSpPr txBox="1"/>
                  <p:nvPr/>
                </p:nvSpPr>
                <p:spPr>
                  <a:xfrm>
                    <a:off x="5557986" y="3240388"/>
                    <a:ext cx="12525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wc=worst case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橢圓 24"/>
                  <p:cNvSpPr/>
                  <p:nvPr/>
                </p:nvSpPr>
                <p:spPr>
                  <a:xfrm>
                    <a:off x="4923725" y="3296993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4923725" y="3485028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5575403" y="3400304"/>
                    <a:ext cx="11416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bc=best case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2604184" y="3411163"/>
                    <a:ext cx="14398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查詢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lib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資料時使用</a:t>
                    </a:r>
                  </a:p>
                </p:txBody>
              </p:sp>
              <p:sp>
                <p:nvSpPr>
                  <p:cNvPr id="30" name="手繪多邊形 29"/>
                  <p:cNvSpPr/>
                  <p:nvPr/>
                </p:nvSpPr>
                <p:spPr>
                  <a:xfrm>
                    <a:off x="2969114" y="3657600"/>
                    <a:ext cx="87595" cy="139337"/>
                  </a:xfrm>
                  <a:custGeom>
                    <a:avLst/>
                    <a:gdLst>
                      <a:gd name="connsiteX0" fmla="*/ 87595 w 87595"/>
                      <a:gd name="connsiteY0" fmla="*/ 139337 h 139337"/>
                      <a:gd name="connsiteX1" fmla="*/ 44052 w 87595"/>
                      <a:gd name="connsiteY1" fmla="*/ 113211 h 139337"/>
                      <a:gd name="connsiteX2" fmla="*/ 9217 w 87595"/>
                      <a:gd name="connsiteY2" fmla="*/ 60960 h 139337"/>
                      <a:gd name="connsiteX3" fmla="*/ 509 w 87595"/>
                      <a:gd name="connsiteY3" fmla="*/ 0 h 139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595" h="139337">
                        <a:moveTo>
                          <a:pt x="87595" y="139337"/>
                        </a:moveTo>
                        <a:cubicBezTo>
                          <a:pt x="73081" y="130628"/>
                          <a:pt x="56021" y="125180"/>
                          <a:pt x="44052" y="113211"/>
                        </a:cubicBezTo>
                        <a:cubicBezTo>
                          <a:pt x="29250" y="98409"/>
                          <a:pt x="9217" y="60960"/>
                          <a:pt x="9217" y="60960"/>
                        </a:cubicBezTo>
                        <a:cubicBezTo>
                          <a:pt x="-3163" y="23818"/>
                          <a:pt x="509" y="44014"/>
                          <a:pt x="509" y="0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橢圓 32"/>
                  <p:cNvSpPr/>
                  <p:nvPr/>
                </p:nvSpPr>
                <p:spPr>
                  <a:xfrm>
                    <a:off x="4144307" y="3776848"/>
                    <a:ext cx="212049" cy="195738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4" name="文字方塊 33"/>
                  <p:cNvSpPr txBox="1"/>
                  <p:nvPr/>
                </p:nvSpPr>
                <p:spPr>
                  <a:xfrm>
                    <a:off x="4262019" y="3632884"/>
                    <a:ext cx="109356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050" dirty="0">
                        <a:solidFill>
                          <a:srgbClr val="FF0000"/>
                        </a:solidFill>
                      </a:rPr>
                      <a:t>($:</a:t>
                    </a:r>
                    <a:r>
                      <a:rPr lang="zh-TW" altLang="en-US" sz="1050" dirty="0">
                        <a:solidFill>
                          <a:srgbClr val="FF0000"/>
                        </a:solidFill>
                      </a:rPr>
                      <a:t>變數內容值</a:t>
                    </a:r>
                    <a:r>
                      <a:rPr lang="en-US" altLang="zh-TW" sz="1050" dirty="0">
                        <a:solidFill>
                          <a:srgbClr val="FF0000"/>
                        </a:solidFill>
                      </a:rPr>
                      <a:t>)</a:t>
                    </a:r>
                    <a:endParaRPr lang="zh-TW" altLang="en-US" sz="105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37" name="直線單箭頭接點 36"/>
                  <p:cNvCxnSpPr/>
                  <p:nvPr/>
                </p:nvCxnSpPr>
                <p:spPr>
                  <a:xfrm>
                    <a:off x="5657112" y="3208029"/>
                    <a:ext cx="2482142" cy="0"/>
                  </a:xfrm>
                  <a:prstGeom prst="straightConnector1">
                    <a:avLst/>
                  </a:prstGeom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6484975" y="4184124"/>
                    <a:ext cx="30521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design ware library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的現成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IP(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例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sin, cos…)</a:t>
                    </a:r>
                    <a:endParaRPr lang="zh-TW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6" name="手繪多邊形 45"/>
                  <p:cNvSpPr/>
                  <p:nvPr/>
                </p:nvSpPr>
                <p:spPr>
                  <a:xfrm>
                    <a:off x="5771763" y="4304164"/>
                    <a:ext cx="748937" cy="104606"/>
                  </a:xfrm>
                  <a:custGeom>
                    <a:avLst/>
                    <a:gdLst>
                      <a:gd name="connsiteX0" fmla="*/ 0 w 748937"/>
                      <a:gd name="connsiteY0" fmla="*/ 8811 h 104606"/>
                      <a:gd name="connsiteX1" fmla="*/ 52251 w 748937"/>
                      <a:gd name="connsiteY1" fmla="*/ 17520 h 104606"/>
                      <a:gd name="connsiteX2" fmla="*/ 104503 w 748937"/>
                      <a:gd name="connsiteY2" fmla="*/ 34937 h 104606"/>
                      <a:gd name="connsiteX3" fmla="*/ 130628 w 748937"/>
                      <a:gd name="connsiteY3" fmla="*/ 43646 h 104606"/>
                      <a:gd name="connsiteX4" fmla="*/ 174171 w 748937"/>
                      <a:gd name="connsiteY4" fmla="*/ 52354 h 104606"/>
                      <a:gd name="connsiteX5" fmla="*/ 200297 w 748937"/>
                      <a:gd name="connsiteY5" fmla="*/ 61063 h 104606"/>
                      <a:gd name="connsiteX6" fmla="*/ 235131 w 748937"/>
                      <a:gd name="connsiteY6" fmla="*/ 69771 h 104606"/>
                      <a:gd name="connsiteX7" fmla="*/ 269966 w 748937"/>
                      <a:gd name="connsiteY7" fmla="*/ 87189 h 104606"/>
                      <a:gd name="connsiteX8" fmla="*/ 330926 w 748937"/>
                      <a:gd name="connsiteY8" fmla="*/ 104606 h 104606"/>
                      <a:gd name="connsiteX9" fmla="*/ 400594 w 748937"/>
                      <a:gd name="connsiteY9" fmla="*/ 87189 h 104606"/>
                      <a:gd name="connsiteX10" fmla="*/ 418011 w 748937"/>
                      <a:gd name="connsiteY10" fmla="*/ 69771 h 104606"/>
                      <a:gd name="connsiteX11" fmla="*/ 470263 w 748937"/>
                      <a:gd name="connsiteY11" fmla="*/ 34937 h 104606"/>
                      <a:gd name="connsiteX12" fmla="*/ 478971 w 748937"/>
                      <a:gd name="connsiteY12" fmla="*/ 8811 h 104606"/>
                      <a:gd name="connsiteX13" fmla="*/ 409303 w 748937"/>
                      <a:gd name="connsiteY13" fmla="*/ 8811 h 104606"/>
                      <a:gd name="connsiteX14" fmla="*/ 418011 w 748937"/>
                      <a:gd name="connsiteY14" fmla="*/ 43646 h 104606"/>
                      <a:gd name="connsiteX15" fmla="*/ 444137 w 748937"/>
                      <a:gd name="connsiteY15" fmla="*/ 52354 h 104606"/>
                      <a:gd name="connsiteX16" fmla="*/ 496388 w 748937"/>
                      <a:gd name="connsiteY16" fmla="*/ 78480 h 104606"/>
                      <a:gd name="connsiteX17" fmla="*/ 609600 w 748937"/>
                      <a:gd name="connsiteY17" fmla="*/ 69771 h 104606"/>
                      <a:gd name="connsiteX18" fmla="*/ 661851 w 748937"/>
                      <a:gd name="connsiteY18" fmla="*/ 61063 h 104606"/>
                      <a:gd name="connsiteX19" fmla="*/ 748937 w 748937"/>
                      <a:gd name="connsiteY19" fmla="*/ 52354 h 104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48937" h="104606">
                        <a:moveTo>
                          <a:pt x="0" y="8811"/>
                        </a:moveTo>
                        <a:cubicBezTo>
                          <a:pt x="17417" y="11714"/>
                          <a:pt x="35121" y="13237"/>
                          <a:pt x="52251" y="17520"/>
                        </a:cubicBezTo>
                        <a:cubicBezTo>
                          <a:pt x="70062" y="21973"/>
                          <a:pt x="87086" y="29131"/>
                          <a:pt x="104503" y="34937"/>
                        </a:cubicBezTo>
                        <a:cubicBezTo>
                          <a:pt x="113211" y="37840"/>
                          <a:pt x="121627" y="41846"/>
                          <a:pt x="130628" y="43646"/>
                        </a:cubicBezTo>
                        <a:cubicBezTo>
                          <a:pt x="145142" y="46549"/>
                          <a:pt x="159811" y="48764"/>
                          <a:pt x="174171" y="52354"/>
                        </a:cubicBezTo>
                        <a:cubicBezTo>
                          <a:pt x="183077" y="54580"/>
                          <a:pt x="191470" y="58541"/>
                          <a:pt x="200297" y="61063"/>
                        </a:cubicBezTo>
                        <a:cubicBezTo>
                          <a:pt x="211805" y="64351"/>
                          <a:pt x="223520" y="66868"/>
                          <a:pt x="235131" y="69771"/>
                        </a:cubicBezTo>
                        <a:cubicBezTo>
                          <a:pt x="246743" y="75577"/>
                          <a:pt x="258033" y="82075"/>
                          <a:pt x="269966" y="87189"/>
                        </a:cubicBezTo>
                        <a:cubicBezTo>
                          <a:pt x="287453" y="94683"/>
                          <a:pt x="313255" y="100188"/>
                          <a:pt x="330926" y="104606"/>
                        </a:cubicBezTo>
                        <a:cubicBezTo>
                          <a:pt x="340285" y="102734"/>
                          <a:pt x="387208" y="95220"/>
                          <a:pt x="400594" y="87189"/>
                        </a:cubicBezTo>
                        <a:cubicBezTo>
                          <a:pt x="407635" y="82965"/>
                          <a:pt x="411442" y="74697"/>
                          <a:pt x="418011" y="69771"/>
                        </a:cubicBezTo>
                        <a:cubicBezTo>
                          <a:pt x="434757" y="57211"/>
                          <a:pt x="470263" y="34937"/>
                          <a:pt x="470263" y="34937"/>
                        </a:cubicBezTo>
                        <a:cubicBezTo>
                          <a:pt x="473166" y="26228"/>
                          <a:pt x="483076" y="17022"/>
                          <a:pt x="478971" y="8811"/>
                        </a:cubicBezTo>
                        <a:cubicBezTo>
                          <a:pt x="469234" y="-10663"/>
                          <a:pt x="412778" y="8116"/>
                          <a:pt x="409303" y="8811"/>
                        </a:cubicBezTo>
                        <a:cubicBezTo>
                          <a:pt x="412206" y="20423"/>
                          <a:pt x="410534" y="34300"/>
                          <a:pt x="418011" y="43646"/>
                        </a:cubicBezTo>
                        <a:cubicBezTo>
                          <a:pt x="423745" y="50814"/>
                          <a:pt x="435926" y="48249"/>
                          <a:pt x="444137" y="52354"/>
                        </a:cubicBezTo>
                        <a:cubicBezTo>
                          <a:pt x="511675" y="86122"/>
                          <a:pt x="430713" y="56587"/>
                          <a:pt x="496388" y="78480"/>
                        </a:cubicBezTo>
                        <a:cubicBezTo>
                          <a:pt x="534125" y="75577"/>
                          <a:pt x="571959" y="73733"/>
                          <a:pt x="609600" y="69771"/>
                        </a:cubicBezTo>
                        <a:cubicBezTo>
                          <a:pt x="627160" y="67923"/>
                          <a:pt x="644330" y="63253"/>
                          <a:pt x="661851" y="61063"/>
                        </a:cubicBezTo>
                        <a:cubicBezTo>
                          <a:pt x="690799" y="57445"/>
                          <a:pt x="748937" y="52354"/>
                          <a:pt x="748937" y="52354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51" name="直線接點 50"/>
                  <p:cNvCxnSpPr/>
                  <p:nvPr/>
                </p:nvCxnSpPr>
                <p:spPr>
                  <a:xfrm>
                    <a:off x="5135774" y="4101737"/>
                    <a:ext cx="925392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文字方塊 51"/>
                  <p:cNvSpPr txBox="1"/>
                  <p:nvPr/>
                </p:nvSpPr>
                <p:spPr>
                  <a:xfrm>
                    <a:off x="6010635" y="3963060"/>
                    <a:ext cx="132055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dirty="0">
                        <a:solidFill>
                          <a:schemeClr val="accent3">
                            <a:lumMod val="75000"/>
                          </a:schemeClr>
                        </a:solidFill>
                      </a:rPr>
                      <a:t>Synopsys</a:t>
                    </a:r>
                    <a:r>
                      <a:rPr lang="zh-TW" altLang="en-US" sz="1200" dirty="0">
                        <a:solidFill>
                          <a:schemeClr val="accent3">
                            <a:lumMod val="75000"/>
                          </a:schemeClr>
                        </a:solidFill>
                      </a:rPr>
                      <a:t>內建的</a:t>
                    </a:r>
                  </a:p>
                </p:txBody>
              </p:sp>
              <p:sp>
                <p:nvSpPr>
                  <p:cNvPr id="54" name="文字方塊 53"/>
                  <p:cNvSpPr txBox="1"/>
                  <p:nvPr/>
                </p:nvSpPr>
                <p:spPr>
                  <a:xfrm>
                    <a:off x="2779149" y="4228121"/>
                    <a:ext cx="137409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產生</a:t>
                    </a:r>
                    <a:r>
                      <a:rPr lang="en-US" altLang="zh-TW" sz="1200" dirty="0">
                        <a:solidFill>
                          <a:srgbClr val="FF0000"/>
                        </a:solidFill>
                      </a:rPr>
                      <a:t>schematic</a:t>
                    </a:r>
                    <a:r>
                      <a:rPr lang="zh-TW" altLang="en-US" sz="1200" dirty="0">
                        <a:solidFill>
                          <a:srgbClr val="FF0000"/>
                        </a:solidFill>
                      </a:rPr>
                      <a:t>用</a:t>
                    </a:r>
                  </a:p>
                </p:txBody>
              </p:sp>
              <p:sp>
                <p:nvSpPr>
                  <p:cNvPr id="55" name="手繪多邊形 54"/>
                  <p:cNvSpPr/>
                  <p:nvPr/>
                </p:nvSpPr>
                <p:spPr>
                  <a:xfrm>
                    <a:off x="2777965" y="4049486"/>
                    <a:ext cx="104572" cy="304800"/>
                  </a:xfrm>
                  <a:custGeom>
                    <a:avLst/>
                    <a:gdLst>
                      <a:gd name="connsiteX0" fmla="*/ 87155 w 104572"/>
                      <a:gd name="connsiteY0" fmla="*/ 0 h 304800"/>
                      <a:gd name="connsiteX1" fmla="*/ 43612 w 104572"/>
                      <a:gd name="connsiteY1" fmla="*/ 34834 h 304800"/>
                      <a:gd name="connsiteX2" fmla="*/ 17486 w 104572"/>
                      <a:gd name="connsiteY2" fmla="*/ 87085 h 304800"/>
                      <a:gd name="connsiteX3" fmla="*/ 69 w 104572"/>
                      <a:gd name="connsiteY3" fmla="*/ 113211 h 304800"/>
                      <a:gd name="connsiteX4" fmla="*/ 8778 w 104572"/>
                      <a:gd name="connsiteY4" fmla="*/ 200297 h 304800"/>
                      <a:gd name="connsiteX5" fmla="*/ 61029 w 104572"/>
                      <a:gd name="connsiteY5" fmla="*/ 217714 h 304800"/>
                      <a:gd name="connsiteX6" fmla="*/ 87155 w 104572"/>
                      <a:gd name="connsiteY6" fmla="*/ 200297 h 304800"/>
                      <a:gd name="connsiteX7" fmla="*/ 104572 w 104572"/>
                      <a:gd name="connsiteY7" fmla="*/ 130628 h 304800"/>
                      <a:gd name="connsiteX8" fmla="*/ 61029 w 104572"/>
                      <a:gd name="connsiteY8" fmla="*/ 148045 h 304800"/>
                      <a:gd name="connsiteX9" fmla="*/ 43612 w 104572"/>
                      <a:gd name="connsiteY9" fmla="*/ 200297 h 304800"/>
                      <a:gd name="connsiteX10" fmla="*/ 52321 w 104572"/>
                      <a:gd name="connsiteY10" fmla="*/ 261257 h 304800"/>
                      <a:gd name="connsiteX11" fmla="*/ 87155 w 104572"/>
                      <a:gd name="connsiteY11" fmla="*/ 30480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4572" h="304800">
                        <a:moveTo>
                          <a:pt x="87155" y="0"/>
                        </a:moveTo>
                        <a:cubicBezTo>
                          <a:pt x="72641" y="11611"/>
                          <a:pt x="56755" y="21691"/>
                          <a:pt x="43612" y="34834"/>
                        </a:cubicBezTo>
                        <a:cubicBezTo>
                          <a:pt x="18657" y="59789"/>
                          <a:pt x="31651" y="58756"/>
                          <a:pt x="17486" y="87085"/>
                        </a:cubicBezTo>
                        <a:cubicBezTo>
                          <a:pt x="12805" y="96446"/>
                          <a:pt x="5875" y="104502"/>
                          <a:pt x="69" y="113211"/>
                        </a:cubicBezTo>
                        <a:cubicBezTo>
                          <a:pt x="2972" y="142240"/>
                          <a:pt x="-5922" y="175098"/>
                          <a:pt x="8778" y="200297"/>
                        </a:cubicBezTo>
                        <a:cubicBezTo>
                          <a:pt x="18029" y="216155"/>
                          <a:pt x="61029" y="217714"/>
                          <a:pt x="61029" y="217714"/>
                        </a:cubicBezTo>
                        <a:cubicBezTo>
                          <a:pt x="69738" y="211908"/>
                          <a:pt x="82474" y="209658"/>
                          <a:pt x="87155" y="200297"/>
                        </a:cubicBezTo>
                        <a:cubicBezTo>
                          <a:pt x="97860" y="178886"/>
                          <a:pt x="104572" y="130628"/>
                          <a:pt x="104572" y="130628"/>
                        </a:cubicBezTo>
                        <a:cubicBezTo>
                          <a:pt x="74249" y="120521"/>
                          <a:pt x="77003" y="112104"/>
                          <a:pt x="61029" y="148045"/>
                        </a:cubicBezTo>
                        <a:cubicBezTo>
                          <a:pt x="53573" y="164822"/>
                          <a:pt x="43612" y="200297"/>
                          <a:pt x="43612" y="200297"/>
                        </a:cubicBezTo>
                        <a:cubicBezTo>
                          <a:pt x="46515" y="220617"/>
                          <a:pt x="46423" y="241596"/>
                          <a:pt x="52321" y="261257"/>
                        </a:cubicBezTo>
                        <a:cubicBezTo>
                          <a:pt x="57029" y="276952"/>
                          <a:pt x="75879" y="293524"/>
                          <a:pt x="87155" y="304800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3" name="圓角矩形 52"/>
              <p:cNvSpPr/>
              <p:nvPr/>
            </p:nvSpPr>
            <p:spPr>
              <a:xfrm>
                <a:off x="8139254" y="4843345"/>
                <a:ext cx="3535680" cy="159961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7" name="文字方塊 56"/>
          <p:cNvSpPr txBox="1"/>
          <p:nvPr/>
        </p:nvSpPr>
        <p:spPr>
          <a:xfrm>
            <a:off x="6484975" y="4400313"/>
            <a:ext cx="3833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(path: cad/synopsys/synthesis/cur/dw/doc/datasheets)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26689"/>
              </p:ext>
            </p:extLst>
          </p:nvPr>
        </p:nvGraphicFramePr>
        <p:xfrm>
          <a:off x="8356624" y="5193935"/>
          <a:ext cx="236861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37">
                  <a:extLst>
                    <a:ext uri="{9D8B030D-6E8A-4147-A177-3AD203B41FA5}">
                      <a16:colId xmlns:a16="http://schemas.microsoft.com/office/drawing/2014/main" val="964864740"/>
                    </a:ext>
                  </a:extLst>
                </a:gridCol>
                <a:gridCol w="789537">
                  <a:extLst>
                    <a:ext uri="{9D8B030D-6E8A-4147-A177-3AD203B41FA5}">
                      <a16:colId xmlns:a16="http://schemas.microsoft.com/office/drawing/2014/main" val="2902642273"/>
                    </a:ext>
                  </a:extLst>
                </a:gridCol>
                <a:gridCol w="789537">
                  <a:extLst>
                    <a:ext uri="{9D8B030D-6E8A-4147-A177-3AD203B41FA5}">
                      <a16:colId xmlns:a16="http://schemas.microsoft.com/office/drawing/2014/main" val="1650290496"/>
                    </a:ext>
                  </a:extLst>
                </a:gridCol>
              </a:tblGrid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Name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Temp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Volt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01197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slow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125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1.62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75409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typical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25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39411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fast</a:t>
                      </a:r>
                      <a:endParaRPr lang="zh-TW" alt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-40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1.98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325578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8299641" y="4843345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wc v.s. bc</a:t>
            </a:r>
            <a:endParaRPr lang="zh-TW" altLang="en-US" dirty="0"/>
          </a:p>
        </p:txBody>
      </p:sp>
      <p:sp>
        <p:nvSpPr>
          <p:cNvPr id="66" name="弧形箭號 (左彎) 65"/>
          <p:cNvSpPr/>
          <p:nvPr/>
        </p:nvSpPr>
        <p:spPr>
          <a:xfrm>
            <a:off x="10812983" y="5913119"/>
            <a:ext cx="178809" cy="3273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弧形箭號 (左彎) 66"/>
          <p:cNvSpPr/>
          <p:nvPr/>
        </p:nvSpPr>
        <p:spPr>
          <a:xfrm flipV="1">
            <a:off x="10823929" y="5546948"/>
            <a:ext cx="178809" cy="3273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0942605" y="55472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-10%</a:t>
            </a:r>
            <a:endParaRPr lang="zh-TW" altLang="en-US" sz="1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0914552" y="592290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+10%</a:t>
            </a:r>
            <a:endParaRPr lang="zh-TW" altLang="en-US" sz="1400" dirty="0"/>
          </a:p>
        </p:txBody>
      </p:sp>
      <p:sp>
        <p:nvSpPr>
          <p:cNvPr id="107" name="矩形 106"/>
          <p:cNvSpPr/>
          <p:nvPr/>
        </p:nvSpPr>
        <p:spPr>
          <a:xfrm>
            <a:off x="766354" y="1410789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66354" y="1985554"/>
            <a:ext cx="1027612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759251" y="6200502"/>
            <a:ext cx="1027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023" y="2310934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 err="1">
                <a:solidFill>
                  <a:schemeClr val="tx1"/>
                </a:solidFill>
              </a:rPr>
              <a:t>io</a:t>
            </a:r>
            <a:r>
              <a:rPr lang="en-US" altLang="zh-TW" sz="1200" dirty="0">
                <a:solidFill>
                  <a:schemeClr val="tx1"/>
                </a:solidFill>
              </a:rPr>
              <a:t>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36023" y="2728369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dv</a:t>
            </a:r>
            <a:r>
              <a:rPr lang="zh-TW" altLang="en-US" sz="1100" dirty="0">
                <a:solidFill>
                  <a:schemeClr val="tx1"/>
                </a:solidFill>
              </a:rPr>
              <a:t>環境設定</a:t>
            </a:r>
          </a:p>
        </p:txBody>
      </p:sp>
      <p:sp>
        <p:nvSpPr>
          <p:cNvPr id="113" name="矩形 112"/>
          <p:cNvSpPr/>
          <p:nvPr/>
        </p:nvSpPr>
        <p:spPr>
          <a:xfrm>
            <a:off x="836023" y="3145804"/>
            <a:ext cx="862148" cy="286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30528" y="3559255"/>
            <a:ext cx="862148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66354" y="1410789"/>
            <a:ext cx="104502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59251" y="1985554"/>
            <a:ext cx="1052131" cy="39449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1022640" y="19416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DC</a:t>
            </a:r>
            <a:endParaRPr lang="zh-TW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759251" y="6200502"/>
            <a:ext cx="1052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ICC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06009" y="2310934"/>
            <a:ext cx="956336" cy="28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包</a:t>
            </a:r>
            <a:r>
              <a:rPr lang="en-US" altLang="zh-TW" sz="1200" dirty="0">
                <a:solidFill>
                  <a:schemeClr val="tx1"/>
                </a:solidFill>
              </a:rPr>
              <a:t>IO pad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806009" y="3145804"/>
            <a:ext cx="956336" cy="286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read file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1264919" y="5937069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1264920" y="1719943"/>
            <a:ext cx="0" cy="265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806009" y="3563239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environment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04403" y="4172838"/>
            <a:ext cx="956336" cy="49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set constraints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04403" y="4782437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compile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04403" y="5396019"/>
            <a:ext cx="956336" cy="490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report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06009" y="2728369"/>
            <a:ext cx="956336" cy="2869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Design Setup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6746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Strategy_FacetGreenTheme_16x9_TP103418064" id="{F603BFB1-11DF-4227-8F78-DFB6E6A3794F}" vid="{ACF71F8F-BA3C-4B03-BE54-5A5BE7D31FB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5354</TotalTime>
  <Words>3934</Words>
  <Application>Microsoft Office PowerPoint</Application>
  <PresentationFormat>寬螢幕</PresentationFormat>
  <Paragraphs>1045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Microsoft JhengHei UI</vt:lpstr>
      <vt:lpstr>Arial</vt:lpstr>
      <vt:lpstr>Calibri</vt:lpstr>
      <vt:lpstr>Wingdings</vt:lpstr>
      <vt:lpstr>Wingdings 3</vt:lpstr>
      <vt:lpstr>多面向</vt:lpstr>
      <vt:lpstr>TSRI 教育性晶片下線流程</vt:lpstr>
      <vt:lpstr>Flow Chart</vt:lpstr>
      <vt:lpstr>ICC後步驟</vt:lpstr>
      <vt:lpstr>RTL</vt:lpstr>
      <vt:lpstr>RTL 不可合成 (DC不給過)</vt:lpstr>
      <vt:lpstr>Run ncverilog</vt:lpstr>
      <vt:lpstr>DC</vt:lpstr>
      <vt:lpstr>包IO pad (T18)</vt:lpstr>
      <vt:lpstr>Rdv - Design Setup</vt:lpstr>
      <vt:lpstr>Read File - Scripts</vt:lpstr>
      <vt:lpstr>Set Environment</vt:lpstr>
      <vt:lpstr>Set input delay and output delay</vt:lpstr>
      <vt:lpstr>Set Environment - Scripts</vt:lpstr>
      <vt:lpstr>Set Constraints</vt:lpstr>
      <vt:lpstr>Compile</vt:lpstr>
      <vt:lpstr>計算gate counts</vt:lpstr>
      <vt:lpstr>report_power</vt:lpstr>
      <vt:lpstr>report_timing</vt:lpstr>
      <vt:lpstr>DC simulation</vt:lpstr>
      <vt:lpstr>ICC</vt:lpstr>
      <vt:lpstr>Design Setup</vt:lpstr>
      <vt:lpstr>Create Starting Floorplan (T18)</vt:lpstr>
      <vt:lpstr>io.tdf</vt:lpstr>
      <vt:lpstr>Create Starting Floorplan (T18)</vt:lpstr>
      <vt:lpstr>Course Placement</vt:lpstr>
      <vt:lpstr>Analyze Congestion</vt:lpstr>
      <vt:lpstr>Optimize Congestion</vt:lpstr>
      <vt:lpstr>Synthesis Network Power</vt:lpstr>
      <vt:lpstr>Analyze IR drop</vt:lpstr>
      <vt:lpstr>Synthesis Network Power</vt:lpstr>
      <vt:lpstr>Placement</vt:lpstr>
      <vt:lpstr>Placement – congestion problem</vt:lpstr>
      <vt:lpstr>CTS – Clock Tree Synthesis</vt:lpstr>
      <vt:lpstr>Routing</vt:lpstr>
      <vt:lpstr>Check DRC rules</vt:lpstr>
      <vt:lpstr>DFM – Design For Manufacturing</vt:lpstr>
      <vt:lpstr>打text</vt:lpstr>
      <vt:lpstr>打text</vt:lpstr>
      <vt:lpstr>Add Bounding Pad</vt:lpstr>
      <vt:lpstr>Export</vt:lpstr>
      <vt:lpstr>Post Simulation</vt:lpstr>
      <vt:lpstr>Tape Out &amp; Qserver</vt:lpstr>
      <vt:lpstr>Add Bounding Pad(T18)</vt:lpstr>
      <vt:lpstr>Add Bounding Pad(T18)</vt:lpstr>
      <vt:lpstr>Add Bounding Pad(T18)</vt:lpstr>
      <vt:lpstr>Add Bounding Pad(T18)</vt:lpstr>
      <vt:lpstr>LVS</vt:lpstr>
      <vt:lpstr>Qentry DRC – 真layout DRC</vt:lpstr>
      <vt:lpstr>DRC </vt:lpstr>
      <vt:lpstr>TSRI V93000</vt:lpstr>
      <vt:lpstr>Vector file</vt:lpstr>
      <vt:lpstr>產生vector tb參考</vt:lpstr>
      <vt:lpstr>Timing file (不用準備)</vt:lpstr>
      <vt:lpstr>Prepare for DUT Board Connection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TSRI 晶片下線流程</dc:title>
  <dc:creator>HP</dc:creator>
  <cp:keywords/>
  <cp:lastModifiedBy>450A 蘇柏丞</cp:lastModifiedBy>
  <cp:revision>152</cp:revision>
  <dcterms:created xsi:type="dcterms:W3CDTF">2020-09-15T02:52:46Z</dcterms:created>
  <dcterms:modified xsi:type="dcterms:W3CDTF">2025-05-31T13:09:30Z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